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256" r:id="rId2"/>
    <p:sldId id="257" r:id="rId3"/>
    <p:sldId id="285" r:id="rId4"/>
    <p:sldId id="260" r:id="rId5"/>
    <p:sldId id="258" r:id="rId6"/>
    <p:sldId id="259" r:id="rId7"/>
    <p:sldId id="306" r:id="rId8"/>
    <p:sldId id="264" r:id="rId9"/>
    <p:sldId id="265" r:id="rId10"/>
    <p:sldId id="286" r:id="rId11"/>
    <p:sldId id="287" r:id="rId12"/>
    <p:sldId id="288" r:id="rId13"/>
    <p:sldId id="289" r:id="rId14"/>
    <p:sldId id="278" r:id="rId15"/>
    <p:sldId id="299" r:id="rId16"/>
    <p:sldId id="267" r:id="rId17"/>
    <p:sldId id="268" r:id="rId18"/>
    <p:sldId id="269" r:id="rId19"/>
    <p:sldId id="290" r:id="rId20"/>
    <p:sldId id="291" r:id="rId21"/>
    <p:sldId id="272" r:id="rId22"/>
    <p:sldId id="302" r:id="rId23"/>
    <p:sldId id="300" r:id="rId24"/>
    <p:sldId id="273" r:id="rId25"/>
    <p:sldId id="303" r:id="rId26"/>
    <p:sldId id="304" r:id="rId27"/>
    <p:sldId id="292" r:id="rId28"/>
    <p:sldId id="281" r:id="rId29"/>
    <p:sldId id="283" r:id="rId30"/>
    <p:sldId id="293" r:id="rId31"/>
    <p:sldId id="294" r:id="rId32"/>
    <p:sldId id="307" r:id="rId33"/>
    <p:sldId id="295" r:id="rId34"/>
    <p:sldId id="296" r:id="rId35"/>
    <p:sldId id="297" r:id="rId36"/>
    <p:sldId id="298" r:id="rId37"/>
    <p:sldId id="30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6" autoAdjust="0"/>
    <p:restoredTop sz="94660"/>
  </p:normalViewPr>
  <p:slideViewPr>
    <p:cSldViewPr>
      <p:cViewPr varScale="1">
        <p:scale>
          <a:sx n="102" d="100"/>
          <a:sy n="102" d="100"/>
        </p:scale>
        <p:origin x="450"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stacked"/>
        <c:varyColors val="0"/>
        <c:ser>
          <c:idx val="0"/>
          <c:order val="0"/>
          <c:tx>
            <c:strRef>
              <c:f>Sheet1!$B$1</c:f>
              <c:strCache>
                <c:ptCount val="1"/>
                <c:pt idx="0">
                  <c:v>Award Strength</c:v>
                </c:pt>
              </c:strCache>
            </c:strRef>
          </c:tx>
          <c:invertIfNegative val="0"/>
          <c:cat>
            <c:strRef>
              <c:f>Sheet1!$A$2:$A$4</c:f>
              <c:strCache>
                <c:ptCount val="3"/>
                <c:pt idx="0">
                  <c:v>Black &amp; White</c:v>
                </c:pt>
                <c:pt idx="1">
                  <c:v>Color</c:v>
                </c:pt>
                <c:pt idx="2">
                  <c:v>Digitally Enhanced</c:v>
                </c:pt>
              </c:strCache>
            </c:strRef>
          </c:cat>
          <c:val>
            <c:numRef>
              <c:f>Sheet1!$B$2:$B$4</c:f>
              <c:numCache>
                <c:formatCode>General</c:formatCode>
                <c:ptCount val="3"/>
                <c:pt idx="0">
                  <c:v>0.70000000000000018</c:v>
                </c:pt>
                <c:pt idx="1">
                  <c:v>3.15</c:v>
                </c:pt>
                <c:pt idx="2">
                  <c:v>2.25</c:v>
                </c:pt>
              </c:numCache>
            </c:numRef>
          </c:val>
        </c:ser>
        <c:dLbls>
          <c:showLegendKey val="0"/>
          <c:showVal val="0"/>
          <c:showCatName val="0"/>
          <c:showSerName val="0"/>
          <c:showPercent val="0"/>
          <c:showBubbleSize val="0"/>
        </c:dLbls>
        <c:gapWidth val="150"/>
        <c:overlap val="100"/>
        <c:axId val="186444544"/>
        <c:axId val="186444936"/>
      </c:barChart>
      <c:catAx>
        <c:axId val="186444544"/>
        <c:scaling>
          <c:orientation val="minMax"/>
        </c:scaling>
        <c:delete val="0"/>
        <c:axPos val="b"/>
        <c:numFmt formatCode="General" sourceLinked="0"/>
        <c:majorTickMark val="out"/>
        <c:minorTickMark val="none"/>
        <c:tickLblPos val="nextTo"/>
        <c:crossAx val="186444936"/>
        <c:crosses val="autoZero"/>
        <c:auto val="1"/>
        <c:lblAlgn val="ctr"/>
        <c:lblOffset val="100"/>
        <c:noMultiLvlLbl val="0"/>
      </c:catAx>
      <c:valAx>
        <c:axId val="186444936"/>
        <c:scaling>
          <c:orientation val="minMax"/>
        </c:scaling>
        <c:delete val="0"/>
        <c:axPos val="l"/>
        <c:majorGridlines/>
        <c:numFmt formatCode="General" sourceLinked="1"/>
        <c:majorTickMark val="out"/>
        <c:minorTickMark val="none"/>
        <c:tickLblPos val="nextTo"/>
        <c:crossAx val="18644454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Photo </a:t>
            </a:r>
            <a:r>
              <a:rPr lang="en-US" dirty="0"/>
              <a:t>Influence</a:t>
            </a:r>
          </a:p>
        </c:rich>
      </c:tx>
      <c:overlay val="0"/>
    </c:title>
    <c:autoTitleDeleted val="0"/>
    <c:plotArea>
      <c:layout/>
      <c:barChart>
        <c:barDir val="col"/>
        <c:grouping val="stacked"/>
        <c:varyColors val="0"/>
        <c:ser>
          <c:idx val="0"/>
          <c:order val="0"/>
          <c:tx>
            <c:strRef>
              <c:f>Sheet1!$B$1</c:f>
              <c:strCache>
                <c:ptCount val="1"/>
                <c:pt idx="0">
                  <c:v>Photo Influence</c:v>
                </c:pt>
              </c:strCache>
            </c:strRef>
          </c:tx>
          <c:invertIfNegative val="0"/>
          <c:cat>
            <c:strRef>
              <c:f>Sheet1!$A$2:$A$4</c:f>
              <c:strCache>
                <c:ptCount val="3"/>
                <c:pt idx="0">
                  <c:v>Black &amp; White</c:v>
                </c:pt>
                <c:pt idx="1">
                  <c:v>Color</c:v>
                </c:pt>
                <c:pt idx="2">
                  <c:v>Digitally Enhanced</c:v>
                </c:pt>
              </c:strCache>
            </c:strRef>
          </c:cat>
          <c:val>
            <c:numRef>
              <c:f>Sheet1!$B$2:$B$4</c:f>
              <c:numCache>
                <c:formatCode>General</c:formatCode>
                <c:ptCount val="3"/>
                <c:pt idx="0">
                  <c:v>1.6</c:v>
                </c:pt>
                <c:pt idx="1">
                  <c:v>3.5</c:v>
                </c:pt>
                <c:pt idx="2">
                  <c:v>2.4</c:v>
                </c:pt>
              </c:numCache>
            </c:numRef>
          </c:val>
        </c:ser>
        <c:dLbls>
          <c:showLegendKey val="0"/>
          <c:showVal val="0"/>
          <c:showCatName val="0"/>
          <c:showSerName val="0"/>
          <c:showPercent val="0"/>
          <c:showBubbleSize val="0"/>
        </c:dLbls>
        <c:gapWidth val="150"/>
        <c:overlap val="100"/>
        <c:axId val="186445720"/>
        <c:axId val="186446112"/>
      </c:barChart>
      <c:catAx>
        <c:axId val="186445720"/>
        <c:scaling>
          <c:orientation val="minMax"/>
        </c:scaling>
        <c:delete val="0"/>
        <c:axPos val="b"/>
        <c:numFmt formatCode="General" sourceLinked="0"/>
        <c:majorTickMark val="out"/>
        <c:minorTickMark val="none"/>
        <c:tickLblPos val="nextTo"/>
        <c:crossAx val="186446112"/>
        <c:crosses val="autoZero"/>
        <c:auto val="1"/>
        <c:lblAlgn val="ctr"/>
        <c:lblOffset val="100"/>
        <c:noMultiLvlLbl val="0"/>
      </c:catAx>
      <c:valAx>
        <c:axId val="186446112"/>
        <c:scaling>
          <c:orientation val="minMax"/>
        </c:scaling>
        <c:delete val="0"/>
        <c:axPos val="l"/>
        <c:majorGridlines/>
        <c:numFmt formatCode="General" sourceLinked="1"/>
        <c:majorTickMark val="out"/>
        <c:minorTickMark val="none"/>
        <c:tickLblPos val="nextTo"/>
        <c:crossAx val="18644572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D2A197-8568-4E50-BB24-8A18A19EE900}" type="datetimeFigureOut">
              <a:rPr lang="en-US" smtClean="0"/>
              <a:pPr/>
              <a:t>3/22/2018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6706CD-ACC2-46A5-8309-111E398B1F3E}" type="slidenum">
              <a:rPr lang="en-US" smtClean="0"/>
              <a:pPr/>
              <a:t>‹#›</a:t>
            </a:fld>
            <a:endParaRPr lang="en-US" dirty="0"/>
          </a:p>
        </p:txBody>
      </p:sp>
    </p:spTree>
    <p:extLst>
      <p:ext uri="{BB962C8B-B14F-4D97-AF65-F5344CB8AC3E}">
        <p14:creationId xmlns:p14="http://schemas.microsoft.com/office/powerpoint/2010/main" val="1987344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6706CD-ACC2-46A5-8309-111E398B1F3E}" type="slidenum">
              <a:rPr lang="en-US" smtClean="0"/>
              <a:pPr/>
              <a:t>1</a:t>
            </a:fld>
            <a:endParaRPr lang="en-US"/>
          </a:p>
        </p:txBody>
      </p:sp>
    </p:spTree>
    <p:extLst>
      <p:ext uri="{BB962C8B-B14F-4D97-AF65-F5344CB8AC3E}">
        <p14:creationId xmlns:p14="http://schemas.microsoft.com/office/powerpoint/2010/main" val="229835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6A54D548-500B-46F5-8B8A-7AD6FA7BE96A}" type="datetimeFigureOut">
              <a:rPr lang="en-US" smtClean="0"/>
              <a:pPr/>
              <a:t>3/22/2018</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E802571-8A81-4950-8655-5EF7FFFF53D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54D548-500B-46F5-8B8A-7AD6FA7BE96A}"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802571-8A81-4950-8655-5EF7FFFF53D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54D548-500B-46F5-8B8A-7AD6FA7BE96A}"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802571-8A81-4950-8655-5EF7FFFF53D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6A54D548-500B-46F5-8B8A-7AD6FA7BE96A}" type="datetimeFigureOut">
              <a:rPr lang="en-US" smtClean="0"/>
              <a:pPr/>
              <a:t>3/22/2018</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EE802571-8A81-4950-8655-5EF7FFFF53D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6A54D548-500B-46F5-8B8A-7AD6FA7BE96A}" type="datetimeFigureOut">
              <a:rPr lang="en-US" smtClean="0"/>
              <a:pPr/>
              <a:t>3/22/2018</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EE802571-8A81-4950-8655-5EF7FFFF53DD}" type="slidenum">
              <a:rPr lang="en-US" smtClean="0"/>
              <a:pPr/>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6A54D548-500B-46F5-8B8A-7AD6FA7BE96A}" type="datetimeFigureOut">
              <a:rPr lang="en-US" smtClean="0"/>
              <a:pPr/>
              <a:t>3/22/2018</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EE802571-8A81-4950-8655-5EF7FFFF53D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6A54D548-500B-46F5-8B8A-7AD6FA7BE96A}" type="datetimeFigureOut">
              <a:rPr lang="en-US" smtClean="0"/>
              <a:pPr/>
              <a:t>3/22/2018</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EE802571-8A81-4950-8655-5EF7FFFF53D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A54D548-500B-46F5-8B8A-7AD6FA7BE96A}" type="datetimeFigureOut">
              <a:rPr lang="en-US" smtClean="0"/>
              <a:pPr/>
              <a:t>3/22/2018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802571-8A81-4950-8655-5EF7FFFF53D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6A54D548-500B-46F5-8B8A-7AD6FA7BE96A}" type="datetimeFigureOut">
              <a:rPr lang="en-US" smtClean="0"/>
              <a:pPr/>
              <a:t>3/22/2018</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EE802571-8A81-4950-8655-5EF7FFFF53D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6A54D548-500B-46F5-8B8A-7AD6FA7BE96A}" type="datetimeFigureOut">
              <a:rPr lang="en-US" smtClean="0"/>
              <a:pPr/>
              <a:t>3/22/2018</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EE802571-8A81-4950-8655-5EF7FFFF53D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6A54D548-500B-46F5-8B8A-7AD6FA7BE96A}" type="datetimeFigureOut">
              <a:rPr lang="en-US" smtClean="0"/>
              <a:pPr/>
              <a:t>3/22/2018</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EE802571-8A81-4950-8655-5EF7FFFF53D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A54D548-500B-46F5-8B8A-7AD6FA7BE96A}" type="datetimeFigureOut">
              <a:rPr lang="en-US" smtClean="0"/>
              <a:pPr/>
              <a:t>3/22/2018</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E802571-8A81-4950-8655-5EF7FFFF53D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0"/>
            <a:ext cx="8763000" cy="1470025"/>
          </a:xfrm>
        </p:spPr>
        <p:txBody>
          <a:bodyPr>
            <a:normAutofit/>
          </a:bodyPr>
          <a:lstStyle/>
          <a:p>
            <a:pPr algn="ctr"/>
            <a:r>
              <a:rPr lang="en-US" sz="4000" dirty="0" smtClean="0"/>
              <a:t>Color’s Effect On Decision Making </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Black &amp; White</a:t>
            </a:r>
            <a:endParaRPr lang="en-US" dirty="0"/>
          </a:p>
        </p:txBody>
      </p:sp>
      <p:pic>
        <p:nvPicPr>
          <p:cNvPr id="5" name="Content Placeholder 4" descr="burn3rd_2.jpg"/>
          <p:cNvPicPr>
            <a:picLocks noGrp="1" noChangeAspect="1"/>
          </p:cNvPicPr>
          <p:nvPr>
            <p:ph idx="1"/>
          </p:nvPr>
        </p:nvPicPr>
        <p:blipFill>
          <a:blip r:embed="rId2" cstate="print">
            <a:grayscl/>
          </a:blip>
          <a:stretch>
            <a:fillRect/>
          </a:stretch>
        </p:blipFill>
        <p:spPr>
          <a:xfrm>
            <a:off x="1295400" y="1722477"/>
            <a:ext cx="6353175" cy="4602123"/>
          </a:xfrm>
        </p:spPr>
      </p:pic>
      <p:sp>
        <p:nvSpPr>
          <p:cNvPr id="4" name="Left Arrow 3">
            <a:hlinkClick r:id="rId3" action="ppaction://hlinksldjump"/>
          </p:cNvPr>
          <p:cNvSpPr/>
          <p:nvPr/>
        </p:nvSpPr>
        <p:spPr>
          <a:xfrm>
            <a:off x="8458200" y="6324600"/>
            <a:ext cx="3810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Colored</a:t>
            </a:r>
            <a:endParaRPr lang="en-US" dirty="0"/>
          </a:p>
        </p:txBody>
      </p:sp>
      <p:pic>
        <p:nvPicPr>
          <p:cNvPr id="5" name="Content Placeholder 4" descr="burn3rd_2.jpg"/>
          <p:cNvPicPr>
            <a:picLocks noGrp="1" noChangeAspect="1"/>
          </p:cNvPicPr>
          <p:nvPr>
            <p:ph idx="1"/>
          </p:nvPr>
        </p:nvPicPr>
        <p:blipFill>
          <a:blip r:embed="rId2" cstate="print"/>
          <a:stretch>
            <a:fillRect/>
          </a:stretch>
        </p:blipFill>
        <p:spPr>
          <a:xfrm>
            <a:off x="1266825" y="1981200"/>
            <a:ext cx="6505575" cy="4436530"/>
          </a:xfrm>
        </p:spPr>
      </p:pic>
      <p:sp>
        <p:nvSpPr>
          <p:cNvPr id="4" name="Left Arrow 3">
            <a:hlinkClick r:id="rId3" action="ppaction://hlinksldjump"/>
          </p:cNvPr>
          <p:cNvSpPr/>
          <p:nvPr/>
        </p:nvSpPr>
        <p:spPr>
          <a:xfrm>
            <a:off x="8458200" y="6324600"/>
            <a:ext cx="3810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Picture: Digitally-enhanced colored</a:t>
            </a:r>
            <a:endParaRPr lang="en-US" sz="4400" dirty="0"/>
          </a:p>
        </p:txBody>
      </p:sp>
      <p:pic>
        <p:nvPicPr>
          <p:cNvPr id="6" name="Content Placeholder 5" descr="burn3rd.jpg"/>
          <p:cNvPicPr>
            <a:picLocks noGrp="1" noChangeAspect="1"/>
          </p:cNvPicPr>
          <p:nvPr>
            <p:ph idx="1"/>
          </p:nvPr>
        </p:nvPicPr>
        <p:blipFill>
          <a:blip r:embed="rId2" cstate="print"/>
          <a:stretch>
            <a:fillRect/>
          </a:stretch>
        </p:blipFill>
        <p:spPr>
          <a:xfrm>
            <a:off x="1447800" y="1828800"/>
            <a:ext cx="6311590" cy="4572000"/>
          </a:xfrm>
        </p:spPr>
      </p:pic>
      <p:sp>
        <p:nvSpPr>
          <p:cNvPr id="5" name="Left Arrow 4">
            <a:hlinkClick r:id="rId3" action="ppaction://hlinksldjump"/>
          </p:cNvPr>
          <p:cNvSpPr/>
          <p:nvPr/>
        </p:nvSpPr>
        <p:spPr>
          <a:xfrm>
            <a:off x="8458200" y="6324600"/>
            <a:ext cx="3810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
            <a:ext cx="8229600" cy="1399032"/>
          </a:xfrm>
        </p:spPr>
        <p:txBody>
          <a:bodyPr>
            <a:normAutofit/>
          </a:bodyPr>
          <a:lstStyle/>
          <a:p>
            <a:r>
              <a:rPr lang="en-US" sz="4000" dirty="0" smtClean="0"/>
              <a:t>Libeck V. McDonald’s Case Brief</a:t>
            </a:r>
            <a:endParaRPr lang="en-US" sz="4000" dirty="0"/>
          </a:p>
        </p:txBody>
      </p:sp>
      <p:pic>
        <p:nvPicPr>
          <p:cNvPr id="12" name="Content Placeholder 11" descr="img029.JPG"/>
          <p:cNvPicPr>
            <a:picLocks noGrp="1" noChangeAspect="1"/>
          </p:cNvPicPr>
          <p:nvPr>
            <p:ph idx="1"/>
          </p:nvPr>
        </p:nvPicPr>
        <p:blipFill>
          <a:blip r:embed="rId2" cstate="print"/>
          <a:srcRect r="11784" b="15000"/>
          <a:stretch>
            <a:fillRect/>
          </a:stretch>
        </p:blipFill>
        <p:spPr>
          <a:xfrm>
            <a:off x="152400" y="1600200"/>
            <a:ext cx="3962400" cy="5105400"/>
          </a:xfrm>
        </p:spPr>
      </p:pic>
      <p:cxnSp>
        <p:nvCxnSpPr>
          <p:cNvPr id="14" name="Straight Arrow Connector 13"/>
          <p:cNvCxnSpPr/>
          <p:nvPr/>
        </p:nvCxnSpPr>
        <p:spPr>
          <a:xfrm flipV="1">
            <a:off x="3810000" y="2286000"/>
            <a:ext cx="60960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3581400" y="3048000"/>
            <a:ext cx="838200" cy="76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Rounded Rectangle 22"/>
          <p:cNvSpPr/>
          <p:nvPr/>
        </p:nvSpPr>
        <p:spPr>
          <a:xfrm>
            <a:off x="4495800" y="762000"/>
            <a:ext cx="4648200" cy="19812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n-US" sz="1400" b="1" dirty="0" smtClean="0">
                <a:solidFill>
                  <a:schemeClr val="bg1"/>
                </a:solidFill>
              </a:rPr>
              <a:t>Liebeck spilled her coffee onto her lap. The coffee was estimated to be somewhere between 180 to 190 degrees. These burns extended through to Liebeck’s subcutaneous fat, muscle, and bone. Libeck was hospitalized for eight days and underwent skin grafting and later underwent debridement treatments. Libeck was permanently disfigured and disabled for two years following this incident. </a:t>
            </a:r>
            <a:endParaRPr lang="en-US" sz="1400" b="1" dirty="0">
              <a:solidFill>
                <a:schemeClr val="bg1"/>
              </a:solidFill>
            </a:endParaRPr>
          </a:p>
        </p:txBody>
      </p:sp>
      <p:sp>
        <p:nvSpPr>
          <p:cNvPr id="26" name="Rounded Rectangle 25"/>
          <p:cNvSpPr/>
          <p:nvPr/>
        </p:nvSpPr>
        <p:spPr>
          <a:xfrm>
            <a:off x="4572000" y="2819400"/>
            <a:ext cx="45720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i="1" dirty="0" smtClean="0"/>
              <a:t>McDonald’s</a:t>
            </a:r>
            <a:r>
              <a:rPr lang="en-US" sz="1400" b="1" dirty="0" smtClean="0"/>
              <a:t> refused to compensate with Liebeck’s request of meeting her medical payments.</a:t>
            </a:r>
            <a:endParaRPr lang="en-US" sz="1400" b="1" dirty="0"/>
          </a:p>
        </p:txBody>
      </p:sp>
      <p:sp>
        <p:nvSpPr>
          <p:cNvPr id="27" name="Rounded Rectangle 26"/>
          <p:cNvSpPr/>
          <p:nvPr/>
        </p:nvSpPr>
        <p:spPr>
          <a:xfrm>
            <a:off x="4572000" y="3505200"/>
            <a:ext cx="4572000" cy="1066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At trial </a:t>
            </a:r>
            <a:r>
              <a:rPr lang="en-US" sz="1400" b="1" i="1" dirty="0" smtClean="0"/>
              <a:t>McDonald’s</a:t>
            </a:r>
            <a:r>
              <a:rPr lang="en-US" sz="1400" b="1" dirty="0" smtClean="0"/>
              <a:t> also argued that Liebeck contributed to her own injury by placing the coffee cup in between her legs and not removing her clothing directly after she had spilt her coffee.</a:t>
            </a:r>
            <a:endParaRPr lang="en-US" sz="1400" b="1" dirty="0"/>
          </a:p>
        </p:txBody>
      </p:sp>
      <p:cxnSp>
        <p:nvCxnSpPr>
          <p:cNvPr id="29" name="Straight Arrow Connector 28"/>
          <p:cNvCxnSpPr/>
          <p:nvPr/>
        </p:nvCxnSpPr>
        <p:spPr>
          <a:xfrm rot="5400000" flipH="1" flipV="1">
            <a:off x="3886200" y="4419600"/>
            <a:ext cx="68580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0" name="Rounded Rectangle 29"/>
          <p:cNvSpPr/>
          <p:nvPr/>
        </p:nvSpPr>
        <p:spPr>
          <a:xfrm>
            <a:off x="4572000" y="4648200"/>
            <a:ext cx="4572000" cy="1066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i="1" dirty="0" smtClean="0"/>
              <a:t>McDonald’s </a:t>
            </a:r>
            <a:r>
              <a:rPr lang="en-US" sz="1400" b="1" dirty="0" smtClean="0"/>
              <a:t>admitted that the number of hot coffee burns suffered by </a:t>
            </a:r>
            <a:r>
              <a:rPr lang="en-US" sz="1400" b="1" i="1" dirty="0" smtClean="0"/>
              <a:t>McDonald’s</a:t>
            </a:r>
            <a:r>
              <a:rPr lang="en-US" sz="1400" b="1" dirty="0" smtClean="0"/>
              <a:t> costumers are “statistically insignificant” in comparison to the one billion cups of coffee sold by </a:t>
            </a:r>
            <a:r>
              <a:rPr lang="en-US" sz="1400" b="1" i="1" dirty="0" smtClean="0"/>
              <a:t>McDonald’s</a:t>
            </a:r>
            <a:r>
              <a:rPr lang="en-US" sz="1400" b="1" dirty="0" smtClean="0"/>
              <a:t> each year.</a:t>
            </a:r>
            <a:endParaRPr lang="en-US" sz="1400" b="1" dirty="0"/>
          </a:p>
        </p:txBody>
      </p:sp>
      <p:cxnSp>
        <p:nvCxnSpPr>
          <p:cNvPr id="31" name="Straight Arrow Connector 30"/>
          <p:cNvCxnSpPr/>
          <p:nvPr/>
        </p:nvCxnSpPr>
        <p:spPr>
          <a:xfrm>
            <a:off x="4038600" y="5181600"/>
            <a:ext cx="53340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4" name="Rounded Rectangle 33"/>
          <p:cNvSpPr/>
          <p:nvPr/>
        </p:nvSpPr>
        <p:spPr>
          <a:xfrm>
            <a:off x="4572000" y="5791200"/>
            <a:ext cx="4572000" cy="1066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t>After seven days of deliberation and reviewing evidence, the jury found </a:t>
            </a:r>
            <a:r>
              <a:rPr lang="en-US" sz="1200" b="1" i="1" dirty="0" smtClean="0"/>
              <a:t>McDonald’s</a:t>
            </a:r>
            <a:r>
              <a:rPr lang="en-US" sz="1200" b="1" dirty="0" smtClean="0"/>
              <a:t> liable on the claims of product defect… Finally the jury awarded Ms. Liebeck 2.7 million dollars in punitive damages on its findings of willful, reckless, malicious, wanted conduct.</a:t>
            </a:r>
            <a:endParaRPr lang="en-US" sz="1200" b="1" dirty="0"/>
          </a:p>
        </p:txBody>
      </p:sp>
      <p:cxnSp>
        <p:nvCxnSpPr>
          <p:cNvPr id="36" name="Straight Arrow Connector 35"/>
          <p:cNvCxnSpPr/>
          <p:nvPr/>
        </p:nvCxnSpPr>
        <p:spPr>
          <a:xfrm>
            <a:off x="3962400" y="5943600"/>
            <a:ext cx="53340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Materials</a:t>
            </a:r>
            <a:br>
              <a:rPr lang="en-US" dirty="0" smtClean="0"/>
            </a:br>
            <a:r>
              <a:rPr lang="en-US" dirty="0" smtClean="0"/>
              <a:t>Survey Questions </a:t>
            </a:r>
            <a:endParaRPr lang="en-US" dirty="0"/>
          </a:p>
        </p:txBody>
      </p:sp>
      <p:sp>
        <p:nvSpPr>
          <p:cNvPr id="3" name="Content Placeholder 2"/>
          <p:cNvSpPr>
            <a:spLocks noGrp="1"/>
          </p:cNvSpPr>
          <p:nvPr>
            <p:ph idx="1"/>
          </p:nvPr>
        </p:nvSpPr>
        <p:spPr/>
        <p:txBody>
          <a:bodyPr>
            <a:normAutofit fontScale="92500" lnSpcReduction="10000"/>
          </a:bodyPr>
          <a:lstStyle/>
          <a:p>
            <a:pPr marL="953262" lvl="1" indent="-514350">
              <a:buNone/>
            </a:pPr>
            <a:r>
              <a:rPr lang="en-US" b="1" dirty="0" smtClean="0"/>
              <a:t>Survey 1</a:t>
            </a:r>
          </a:p>
          <a:p>
            <a:pPr marL="953262" lvl="1" indent="-514350"/>
            <a:r>
              <a:rPr lang="en-US" dirty="0" smtClean="0"/>
              <a:t> </a:t>
            </a:r>
            <a:r>
              <a:rPr lang="en-US" u="sng" dirty="0" smtClean="0"/>
              <a:t>Question One</a:t>
            </a:r>
            <a:r>
              <a:rPr lang="en-US" dirty="0" smtClean="0"/>
              <a:t>: Rate the degree to which you agree or disagree with the final outcome of 2.7 million dollars, given to the victim for compensation of her injuries.</a:t>
            </a:r>
          </a:p>
          <a:p>
            <a:pPr marL="953262" lvl="1" indent="-514350"/>
            <a:r>
              <a:rPr lang="en-US" u="sng" dirty="0" smtClean="0"/>
              <a:t>Question Two</a:t>
            </a:r>
            <a:r>
              <a:rPr lang="en-US" dirty="0" smtClean="0"/>
              <a:t>: Rate the degree to which the photograph you were provided had an effect on your decision. </a:t>
            </a:r>
          </a:p>
          <a:p>
            <a:pPr marL="953262" lvl="1" indent="-514350">
              <a:buNone/>
            </a:pPr>
            <a:r>
              <a:rPr lang="en-US" b="1" dirty="0" smtClean="0"/>
              <a:t>Survey 2</a:t>
            </a:r>
          </a:p>
          <a:p>
            <a:pPr marL="953262" lvl="1" indent="-514350"/>
            <a:r>
              <a:rPr lang="en-US" u="sng" dirty="0" smtClean="0"/>
              <a:t>Question One</a:t>
            </a:r>
            <a:r>
              <a:rPr lang="en-US" dirty="0" smtClean="0"/>
              <a:t>: Rate the degree to which the second photograph you were provided had an effected your decision.</a:t>
            </a:r>
          </a:p>
          <a:p>
            <a:pPr marL="953262" lvl="1" indent="-514350"/>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Methods: Materials</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buNone/>
            </a:pPr>
            <a:endParaRPr lang="en-US" dirty="0" smtClean="0"/>
          </a:p>
          <a:p>
            <a:pPr algn="ctr">
              <a:buNone/>
            </a:pPr>
            <a:endParaRPr lang="en-US" dirty="0" smtClean="0"/>
          </a:p>
        </p:txBody>
      </p:sp>
      <p:cxnSp>
        <p:nvCxnSpPr>
          <p:cNvPr id="5" name="Straight Connector 4"/>
          <p:cNvCxnSpPr/>
          <p:nvPr/>
        </p:nvCxnSpPr>
        <p:spPr>
          <a:xfrm>
            <a:off x="914400" y="3048000"/>
            <a:ext cx="6934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571500" y="30099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505700" y="30099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000500" y="30099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295400" y="30480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505199" y="30480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819400" y="30480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981200" y="30480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6172200" y="30480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934200" y="30480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410200" y="30480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724400" y="30480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3400" y="3352800"/>
            <a:ext cx="7696200" cy="381000"/>
          </a:xfrm>
          <a:prstGeom prst="rect">
            <a:avLst/>
          </a:prstGeom>
          <a:noFill/>
        </p:spPr>
        <p:txBody>
          <a:bodyPr wrap="square" rtlCol="0">
            <a:spAutoFit/>
          </a:bodyPr>
          <a:lstStyle/>
          <a:p>
            <a:r>
              <a:rPr lang="en-US" dirty="0" smtClean="0"/>
              <a:t>   -5       -4       -3          -2        -1       0       1         2          3          4         5</a:t>
            </a:r>
            <a:endParaRPr lang="en-US" dirty="0"/>
          </a:p>
        </p:txBody>
      </p:sp>
      <p:sp>
        <p:nvSpPr>
          <p:cNvPr id="21" name="TextBox 20"/>
          <p:cNvSpPr txBox="1"/>
          <p:nvPr/>
        </p:nvSpPr>
        <p:spPr>
          <a:xfrm>
            <a:off x="304800" y="2373868"/>
            <a:ext cx="1676400" cy="369332"/>
          </a:xfrm>
          <a:prstGeom prst="rect">
            <a:avLst/>
          </a:prstGeom>
          <a:noFill/>
        </p:spPr>
        <p:txBody>
          <a:bodyPr wrap="square" rtlCol="0">
            <a:spAutoFit/>
          </a:bodyPr>
          <a:lstStyle/>
          <a:p>
            <a:r>
              <a:rPr lang="en-US" dirty="0" smtClean="0"/>
              <a:t>Disagree</a:t>
            </a:r>
            <a:endParaRPr lang="en-US" dirty="0"/>
          </a:p>
        </p:txBody>
      </p:sp>
      <p:sp>
        <p:nvSpPr>
          <p:cNvPr id="22" name="TextBox 21"/>
          <p:cNvSpPr txBox="1"/>
          <p:nvPr/>
        </p:nvSpPr>
        <p:spPr>
          <a:xfrm>
            <a:off x="7391400" y="2286000"/>
            <a:ext cx="1524000" cy="369332"/>
          </a:xfrm>
          <a:prstGeom prst="rect">
            <a:avLst/>
          </a:prstGeom>
          <a:noFill/>
        </p:spPr>
        <p:txBody>
          <a:bodyPr wrap="square" rtlCol="0">
            <a:spAutoFit/>
          </a:bodyPr>
          <a:lstStyle/>
          <a:p>
            <a:r>
              <a:rPr lang="en-US" dirty="0" smtClean="0"/>
              <a:t>Agree</a:t>
            </a:r>
            <a:endParaRPr lang="en-US" dirty="0"/>
          </a:p>
        </p:txBody>
      </p:sp>
      <p:cxnSp>
        <p:nvCxnSpPr>
          <p:cNvPr id="23" name="Straight Connector 22"/>
          <p:cNvCxnSpPr/>
          <p:nvPr/>
        </p:nvCxnSpPr>
        <p:spPr>
          <a:xfrm>
            <a:off x="1066800" y="5638800"/>
            <a:ext cx="6934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723900" y="56007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7658100" y="56007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152900" y="56007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1447800" y="5638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3657599" y="5638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971800" y="5638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133600" y="5638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324600" y="5638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086600" y="5638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562600" y="5638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876800" y="56388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85800" y="5943600"/>
            <a:ext cx="7696200" cy="381000"/>
          </a:xfrm>
          <a:prstGeom prst="rect">
            <a:avLst/>
          </a:prstGeom>
          <a:noFill/>
        </p:spPr>
        <p:txBody>
          <a:bodyPr wrap="square" rtlCol="0">
            <a:spAutoFit/>
          </a:bodyPr>
          <a:lstStyle/>
          <a:p>
            <a:r>
              <a:rPr lang="en-US" dirty="0" smtClean="0"/>
              <a:t>   -5       -4       -3          -2        -1       0       1         2          3          4         5</a:t>
            </a:r>
            <a:endParaRPr lang="en-US" dirty="0"/>
          </a:p>
        </p:txBody>
      </p:sp>
      <p:sp>
        <p:nvSpPr>
          <p:cNvPr id="36" name="TextBox 35"/>
          <p:cNvSpPr txBox="1"/>
          <p:nvPr/>
        </p:nvSpPr>
        <p:spPr>
          <a:xfrm>
            <a:off x="304800" y="4876800"/>
            <a:ext cx="2133600" cy="381000"/>
          </a:xfrm>
          <a:prstGeom prst="rect">
            <a:avLst/>
          </a:prstGeom>
          <a:noFill/>
        </p:spPr>
        <p:txBody>
          <a:bodyPr wrap="square" rtlCol="0">
            <a:spAutoFit/>
          </a:bodyPr>
          <a:lstStyle/>
          <a:p>
            <a:r>
              <a:rPr lang="en-US" dirty="0" smtClean="0"/>
              <a:t>Not Effective</a:t>
            </a:r>
            <a:endParaRPr lang="en-US" dirty="0"/>
          </a:p>
        </p:txBody>
      </p:sp>
      <p:sp>
        <p:nvSpPr>
          <p:cNvPr id="37" name="TextBox 36"/>
          <p:cNvSpPr txBox="1"/>
          <p:nvPr/>
        </p:nvSpPr>
        <p:spPr>
          <a:xfrm>
            <a:off x="6858000" y="4953000"/>
            <a:ext cx="2286000" cy="369332"/>
          </a:xfrm>
          <a:prstGeom prst="rect">
            <a:avLst/>
          </a:prstGeom>
          <a:noFill/>
        </p:spPr>
        <p:txBody>
          <a:bodyPr wrap="square" rtlCol="0">
            <a:spAutoFit/>
          </a:bodyPr>
          <a:lstStyle/>
          <a:p>
            <a:r>
              <a:rPr lang="en-US" dirty="0" smtClean="0"/>
              <a:t>Extremely Effective</a:t>
            </a:r>
            <a:endParaRPr lang="en-US" dirty="0"/>
          </a:p>
        </p:txBody>
      </p:sp>
      <p:sp>
        <p:nvSpPr>
          <p:cNvPr id="38" name="TextBox 37"/>
          <p:cNvSpPr txBox="1"/>
          <p:nvPr/>
        </p:nvSpPr>
        <p:spPr>
          <a:xfrm>
            <a:off x="838200" y="1676400"/>
            <a:ext cx="7543800" cy="400110"/>
          </a:xfrm>
          <a:prstGeom prst="rect">
            <a:avLst/>
          </a:prstGeom>
          <a:noFill/>
        </p:spPr>
        <p:txBody>
          <a:bodyPr wrap="square" rtlCol="0">
            <a:spAutoFit/>
          </a:bodyPr>
          <a:lstStyle/>
          <a:p>
            <a:pPr algn="ctr">
              <a:buNone/>
            </a:pPr>
            <a:r>
              <a:rPr lang="en-US" sz="2000" b="1" dirty="0" smtClean="0"/>
              <a:t>Scale: Rating of agreement for survey one question one.</a:t>
            </a:r>
          </a:p>
        </p:txBody>
      </p:sp>
      <p:sp>
        <p:nvSpPr>
          <p:cNvPr id="39" name="TextBox 38"/>
          <p:cNvSpPr txBox="1"/>
          <p:nvPr/>
        </p:nvSpPr>
        <p:spPr>
          <a:xfrm>
            <a:off x="838200" y="4114800"/>
            <a:ext cx="7391400" cy="707886"/>
          </a:xfrm>
          <a:prstGeom prst="rect">
            <a:avLst/>
          </a:prstGeom>
          <a:noFill/>
        </p:spPr>
        <p:txBody>
          <a:bodyPr wrap="square" rtlCol="0">
            <a:spAutoFit/>
          </a:bodyPr>
          <a:lstStyle/>
          <a:p>
            <a:pPr algn="ctr">
              <a:buNone/>
            </a:pPr>
            <a:r>
              <a:rPr lang="en-US" sz="2000" b="1" dirty="0" smtClean="0"/>
              <a:t>Scale: Rating of photograph influence for survey one question two and survey two question one.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Materials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Packet for participant’s:</a:t>
            </a:r>
          </a:p>
          <a:p>
            <a:pPr lvl="1"/>
            <a:r>
              <a:rPr lang="en-US" dirty="0" smtClean="0"/>
              <a:t>Packet1: Digitally enhanced color/Color</a:t>
            </a:r>
          </a:p>
          <a:p>
            <a:pPr lvl="1"/>
            <a:r>
              <a:rPr lang="en-US" dirty="0" smtClean="0"/>
              <a:t>Packet2: Digitally enhanced color/Black &amp; White</a:t>
            </a:r>
          </a:p>
          <a:p>
            <a:pPr lvl="1"/>
            <a:r>
              <a:rPr lang="en-US" dirty="0" smtClean="0"/>
              <a:t>Packet3: Color/Black &amp; White</a:t>
            </a:r>
          </a:p>
          <a:p>
            <a:pPr lvl="1"/>
            <a:r>
              <a:rPr lang="en-US" dirty="0" smtClean="0"/>
              <a:t>Packet4: Color/Digitally enhanced color</a:t>
            </a:r>
          </a:p>
          <a:p>
            <a:pPr lvl="1"/>
            <a:r>
              <a:rPr lang="en-US" dirty="0" smtClean="0"/>
              <a:t>Packet5: Black &amp; White/Color</a:t>
            </a:r>
          </a:p>
          <a:p>
            <a:pPr lvl="1"/>
            <a:r>
              <a:rPr lang="en-US" dirty="0" smtClean="0"/>
              <a:t>Packet6: Black &amp; White/ Digitally enhanced color</a:t>
            </a:r>
          </a:p>
          <a:p>
            <a:r>
              <a:rPr lang="en-US" dirty="0" smtClean="0"/>
              <a:t>All packet’s included: </a:t>
            </a:r>
          </a:p>
          <a:p>
            <a:pPr lvl="1"/>
            <a:r>
              <a:rPr lang="en-US" dirty="0" smtClean="0"/>
              <a:t>All three surveys</a:t>
            </a:r>
          </a:p>
          <a:p>
            <a:pPr lvl="1"/>
            <a:r>
              <a:rPr lang="en-US" dirty="0" smtClean="0"/>
              <a:t>The case brief</a:t>
            </a:r>
          </a:p>
          <a:p>
            <a:pPr lvl="1"/>
            <a:r>
              <a:rPr lang="en-US" dirty="0" smtClean="0"/>
              <a:t>Two randomized photographs as listed above</a:t>
            </a:r>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Materials</a:t>
            </a:r>
            <a:endParaRPr lang="en-US" dirty="0"/>
          </a:p>
        </p:txBody>
      </p:sp>
      <p:sp>
        <p:nvSpPr>
          <p:cNvPr id="3" name="Content Placeholder 2"/>
          <p:cNvSpPr>
            <a:spLocks noGrp="1"/>
          </p:cNvSpPr>
          <p:nvPr>
            <p:ph idx="1"/>
          </p:nvPr>
        </p:nvSpPr>
        <p:spPr/>
        <p:txBody>
          <a:bodyPr>
            <a:normAutofit lnSpcReduction="10000"/>
          </a:bodyPr>
          <a:lstStyle/>
          <a:p>
            <a:r>
              <a:rPr lang="en-US" dirty="0" err="1" smtClean="0"/>
              <a:t>iPhoto</a:t>
            </a:r>
            <a:endParaRPr lang="en-US" dirty="0" smtClean="0"/>
          </a:p>
          <a:p>
            <a:pPr lvl="1"/>
            <a:r>
              <a:rPr lang="en-US" dirty="0" smtClean="0"/>
              <a:t>Used to manipulate the colored photograph creating the digitally enhanced photograph.</a:t>
            </a:r>
          </a:p>
          <a:p>
            <a:pPr lvl="1"/>
            <a:r>
              <a:rPr lang="en-US" dirty="0" smtClean="0"/>
              <a:t>When manipulating the visual display, we changed:</a:t>
            </a:r>
          </a:p>
          <a:p>
            <a:pPr lvl="2"/>
            <a:r>
              <a:rPr lang="en-US" dirty="0" smtClean="0"/>
              <a:t>Exposure: from 0 to .88.</a:t>
            </a:r>
          </a:p>
          <a:p>
            <a:pPr lvl="2"/>
            <a:r>
              <a:rPr lang="en-US" dirty="0" smtClean="0"/>
              <a:t>Contrast: from 0 to 29.</a:t>
            </a:r>
          </a:p>
          <a:p>
            <a:pPr lvl="2"/>
            <a:r>
              <a:rPr lang="en-US" dirty="0" smtClean="0"/>
              <a:t>Highlights: from 0 to 50.</a:t>
            </a:r>
          </a:p>
          <a:p>
            <a:pPr lvl="2"/>
            <a:r>
              <a:rPr lang="en-US" dirty="0" smtClean="0"/>
              <a:t>Shadows: from 0 to 50.</a:t>
            </a:r>
          </a:p>
          <a:p>
            <a:pPr lvl="2"/>
            <a:r>
              <a:rPr lang="en-US" dirty="0" smtClean="0"/>
              <a:t>Saturation: from 50 to 75.</a:t>
            </a:r>
          </a:p>
          <a:p>
            <a:pPr lvl="2"/>
            <a:r>
              <a:rPr lang="en-US" dirty="0" smtClean="0"/>
              <a:t>Sharpness: 0 to .80.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Subjects</a:t>
            </a:r>
            <a:endParaRPr lang="en-US" dirty="0"/>
          </a:p>
        </p:txBody>
      </p:sp>
      <p:sp>
        <p:nvSpPr>
          <p:cNvPr id="3" name="Content Placeholder 2"/>
          <p:cNvSpPr>
            <a:spLocks noGrp="1"/>
          </p:cNvSpPr>
          <p:nvPr>
            <p:ph idx="1"/>
          </p:nvPr>
        </p:nvSpPr>
        <p:spPr/>
        <p:txBody>
          <a:bodyPr/>
          <a:lstStyle/>
          <a:p>
            <a:r>
              <a:rPr lang="en-US" dirty="0" smtClean="0"/>
              <a:t>45 Females</a:t>
            </a:r>
          </a:p>
          <a:p>
            <a:r>
              <a:rPr lang="en-US" dirty="0" smtClean="0"/>
              <a:t>15 Males</a:t>
            </a:r>
          </a:p>
          <a:p>
            <a:r>
              <a:rPr lang="en-US" dirty="0" smtClean="0"/>
              <a:t>Ages 19-31</a:t>
            </a:r>
          </a:p>
          <a:p>
            <a:r>
              <a:rPr lang="en-US" dirty="0" smtClean="0"/>
              <a:t>Mean Age: 21.35</a:t>
            </a:r>
          </a:p>
          <a:p>
            <a:r>
              <a:rPr lang="en-US" dirty="0" smtClean="0"/>
              <a:t>All students were randomly sampled from California State University, Chico.</a:t>
            </a:r>
          </a:p>
          <a:p>
            <a:pPr>
              <a:buNone/>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Methods: Procedure for researchers</a:t>
            </a:r>
            <a:endParaRPr lang="en-US" dirty="0">
              <a:solidFill>
                <a:srgbClr val="FF0000"/>
              </a:solidFill>
            </a:endParaRPr>
          </a:p>
        </p:txBody>
      </p:sp>
      <p:sp>
        <p:nvSpPr>
          <p:cNvPr id="3" name="Content Placeholder 2"/>
          <p:cNvSpPr>
            <a:spLocks noGrp="1"/>
          </p:cNvSpPr>
          <p:nvPr>
            <p:ph idx="1"/>
          </p:nvPr>
        </p:nvSpPr>
        <p:spPr/>
        <p:txBody>
          <a:bodyPr>
            <a:normAutofit/>
          </a:bodyPr>
          <a:lstStyle/>
          <a:p>
            <a:pPr marL="578358" indent="-514350">
              <a:buFont typeface="+mj-lt"/>
              <a:buAutoNum type="arabicPeriod"/>
            </a:pPr>
            <a:endParaRPr lang="en-US" dirty="0" smtClean="0"/>
          </a:p>
          <a:p>
            <a:pPr marL="578358" indent="-514350">
              <a:buFont typeface="+mj-lt"/>
              <a:buAutoNum type="arabicPeriod"/>
            </a:pPr>
            <a:endParaRPr lang="en-US" dirty="0" smtClean="0"/>
          </a:p>
          <a:p>
            <a:pPr marL="578358" indent="-514350">
              <a:buFont typeface="+mj-lt"/>
              <a:buAutoNum type="arabicPeriod"/>
            </a:pPr>
            <a:endParaRPr lang="en-US" dirty="0" smtClean="0"/>
          </a:p>
        </p:txBody>
      </p:sp>
      <p:sp>
        <p:nvSpPr>
          <p:cNvPr id="4" name="Rectangle 3"/>
          <p:cNvSpPr/>
          <p:nvPr/>
        </p:nvSpPr>
        <p:spPr>
          <a:xfrm>
            <a:off x="533400" y="2895600"/>
            <a:ext cx="3352800" cy="2743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578358" indent="-514350">
              <a:buFont typeface="+mj-lt"/>
              <a:buAutoNum type="arabicPeriod"/>
            </a:pPr>
            <a:r>
              <a:rPr lang="en-US" dirty="0" smtClean="0">
                <a:solidFill>
                  <a:schemeClr val="bg1"/>
                </a:solidFill>
              </a:rPr>
              <a:t>Presented the participants with a packet at random.</a:t>
            </a:r>
          </a:p>
        </p:txBody>
      </p:sp>
      <p:sp>
        <p:nvSpPr>
          <p:cNvPr id="5" name="Rectangle 4"/>
          <p:cNvSpPr/>
          <p:nvPr/>
        </p:nvSpPr>
        <p:spPr>
          <a:xfrm>
            <a:off x="5257800" y="2895600"/>
            <a:ext cx="3505200" cy="2743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578358" indent="-514350">
              <a:buFont typeface="+mj-lt"/>
              <a:buAutoNum type="arabicPeriod" startAt="2"/>
            </a:pPr>
            <a:r>
              <a:rPr lang="en-US" sz="2000" dirty="0" smtClean="0">
                <a:solidFill>
                  <a:schemeClr val="bg1"/>
                </a:solidFill>
              </a:rPr>
              <a:t>Participants were instructed to:</a:t>
            </a:r>
          </a:p>
          <a:p>
            <a:pPr marL="953262" lvl="1" indent="-514350">
              <a:buFont typeface="+mj-lt"/>
              <a:buAutoNum type="arabicPeriod"/>
            </a:pPr>
            <a:r>
              <a:rPr lang="en-US" sz="2000" dirty="0" smtClean="0">
                <a:solidFill>
                  <a:schemeClr val="bg1"/>
                </a:solidFill>
              </a:rPr>
              <a:t>Not read ahead.</a:t>
            </a:r>
          </a:p>
          <a:p>
            <a:pPr marL="953262" lvl="1" indent="-514350">
              <a:buFont typeface="+mj-lt"/>
              <a:buAutoNum type="arabicPeriod"/>
            </a:pPr>
            <a:r>
              <a:rPr lang="en-US" sz="2000" dirty="0" smtClean="0">
                <a:solidFill>
                  <a:schemeClr val="bg1"/>
                </a:solidFill>
              </a:rPr>
              <a:t>Fill out two surveys that would correspond with two photos.</a:t>
            </a:r>
          </a:p>
        </p:txBody>
      </p:sp>
      <p:sp>
        <p:nvSpPr>
          <p:cNvPr id="6" name="Right Arrow 5"/>
          <p:cNvSpPr/>
          <p:nvPr/>
        </p:nvSpPr>
        <p:spPr>
          <a:xfrm>
            <a:off x="4038600" y="403860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Investigation</a:t>
            </a:r>
            <a:endParaRPr lang="en-US" dirty="0"/>
          </a:p>
        </p:txBody>
      </p:sp>
      <p:sp>
        <p:nvSpPr>
          <p:cNvPr id="3" name="Content Placeholder 2"/>
          <p:cNvSpPr>
            <a:spLocks noGrp="1"/>
          </p:cNvSpPr>
          <p:nvPr>
            <p:ph idx="1"/>
          </p:nvPr>
        </p:nvSpPr>
        <p:spPr/>
        <p:txBody>
          <a:bodyPr>
            <a:normAutofit/>
          </a:bodyPr>
          <a:lstStyle/>
          <a:p>
            <a:r>
              <a:rPr lang="en-US" sz="2800" dirty="0" smtClean="0"/>
              <a:t>We wanted to look at the differences</a:t>
            </a:r>
          </a:p>
          <a:p>
            <a:pPr>
              <a:buNone/>
            </a:pPr>
            <a:r>
              <a:rPr lang="en-US" sz="2800" dirty="0" smtClean="0"/>
              <a:t>between black &amp; white, colored, and</a:t>
            </a:r>
          </a:p>
          <a:p>
            <a:pPr>
              <a:buNone/>
            </a:pPr>
            <a:r>
              <a:rPr lang="en-US" sz="2800" dirty="0" smtClean="0"/>
              <a:t>digitally enhanced photographs and the </a:t>
            </a:r>
          </a:p>
          <a:p>
            <a:pPr>
              <a:buNone/>
            </a:pPr>
            <a:r>
              <a:rPr lang="en-US" sz="2800" dirty="0" smtClean="0"/>
              <a:t>Impact they have on decision making.</a:t>
            </a:r>
          </a:p>
          <a:p>
            <a:r>
              <a:rPr lang="en-US" sz="2800" dirty="0" smtClean="0"/>
              <a:t>Our reason for choosing this problem is to</a:t>
            </a:r>
          </a:p>
          <a:p>
            <a:pPr>
              <a:buNone/>
            </a:pPr>
            <a:r>
              <a:rPr lang="en-US" sz="2800" dirty="0" smtClean="0"/>
              <a:t>further investigate previous research that</a:t>
            </a:r>
          </a:p>
          <a:p>
            <a:pPr>
              <a:buNone/>
            </a:pPr>
            <a:r>
              <a:rPr lang="en-US" sz="2800" dirty="0" smtClean="0"/>
              <a:t>seems to show that color is an important</a:t>
            </a:r>
          </a:p>
          <a:p>
            <a:pPr>
              <a:buNone/>
            </a:pPr>
            <a:r>
              <a:rPr lang="en-US" sz="2800" dirty="0" smtClean="0"/>
              <a:t>factor when using visuals in litigation.</a:t>
            </a:r>
          </a:p>
          <a:p>
            <a:pPr>
              <a:buNone/>
            </a:pPr>
            <a:endParaRPr lang="en-US" sz="2800" dirty="0" smtClean="0"/>
          </a:p>
          <a:p>
            <a:pPr>
              <a:buNone/>
            </a:pP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Procedures for participant's </a:t>
            </a:r>
            <a:endParaRPr lang="en-US" dirty="0"/>
          </a:p>
        </p:txBody>
      </p:sp>
      <p:sp>
        <p:nvSpPr>
          <p:cNvPr id="4" name="Rectangle 3"/>
          <p:cNvSpPr/>
          <p:nvPr/>
        </p:nvSpPr>
        <p:spPr>
          <a:xfrm>
            <a:off x="152400" y="1905000"/>
            <a:ext cx="3124200" cy="1600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578358" indent="-514350">
              <a:buFont typeface="+mj-lt"/>
              <a:buAutoNum type="arabicPeriod"/>
            </a:pPr>
            <a:r>
              <a:rPr lang="en-US" dirty="0" smtClean="0"/>
              <a:t>Participant’s filled out demographic survey.</a:t>
            </a:r>
          </a:p>
        </p:txBody>
      </p:sp>
      <p:sp>
        <p:nvSpPr>
          <p:cNvPr id="5" name="Right Arrow 4"/>
          <p:cNvSpPr/>
          <p:nvPr/>
        </p:nvSpPr>
        <p:spPr>
          <a:xfrm>
            <a:off x="3505200" y="2590800"/>
            <a:ext cx="838200" cy="5334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ectangle 6"/>
          <p:cNvSpPr/>
          <p:nvPr/>
        </p:nvSpPr>
        <p:spPr>
          <a:xfrm>
            <a:off x="4648200" y="1905000"/>
            <a:ext cx="3124200" cy="1600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578358" indent="-514350">
              <a:buFont typeface="+mj-lt"/>
              <a:buAutoNum type="arabicPeriod" startAt="2"/>
            </a:pPr>
            <a:r>
              <a:rPr lang="en-US" dirty="0" smtClean="0"/>
              <a:t>Participant’s read the </a:t>
            </a:r>
            <a:r>
              <a:rPr lang="en-US" dirty="0" err="1" smtClean="0"/>
              <a:t>Libeck</a:t>
            </a:r>
            <a:r>
              <a:rPr lang="en-US" dirty="0" smtClean="0"/>
              <a:t> V. </a:t>
            </a:r>
            <a:r>
              <a:rPr lang="en-US" i="1" dirty="0" smtClean="0"/>
              <a:t>McDonald’s</a:t>
            </a:r>
            <a:r>
              <a:rPr lang="en-US" dirty="0" smtClean="0"/>
              <a:t> case brief.</a:t>
            </a:r>
          </a:p>
        </p:txBody>
      </p:sp>
      <p:sp>
        <p:nvSpPr>
          <p:cNvPr id="8" name="Rectangle 7"/>
          <p:cNvSpPr/>
          <p:nvPr/>
        </p:nvSpPr>
        <p:spPr>
          <a:xfrm>
            <a:off x="152400" y="4038600"/>
            <a:ext cx="3124200" cy="19812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marL="578358" indent="-514350">
              <a:buFont typeface="+mj-lt"/>
              <a:buAutoNum type="arabicPeriod" startAt="3"/>
            </a:pPr>
            <a:r>
              <a:rPr lang="en-US" dirty="0" smtClean="0"/>
              <a:t>Participant’s looked at the first photograph in their particular packet, then answered survey one based on the photograph.</a:t>
            </a:r>
          </a:p>
        </p:txBody>
      </p:sp>
      <p:sp>
        <p:nvSpPr>
          <p:cNvPr id="9" name="Rectangle 8"/>
          <p:cNvSpPr/>
          <p:nvPr/>
        </p:nvSpPr>
        <p:spPr>
          <a:xfrm>
            <a:off x="4648200" y="4038600"/>
            <a:ext cx="3124200" cy="1981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578358" indent="-514350">
              <a:buFont typeface="+mj-lt"/>
              <a:buAutoNum type="arabicPeriod" startAt="4"/>
            </a:pPr>
            <a:r>
              <a:rPr lang="en-US" dirty="0" smtClean="0"/>
              <a:t>Participant’s looked at second photograph in their particular packet, then answered survey two.</a:t>
            </a:r>
          </a:p>
        </p:txBody>
      </p:sp>
      <p:sp>
        <p:nvSpPr>
          <p:cNvPr id="11" name="Right Arrow 10"/>
          <p:cNvSpPr/>
          <p:nvPr/>
        </p:nvSpPr>
        <p:spPr>
          <a:xfrm>
            <a:off x="3505200" y="4495800"/>
            <a:ext cx="838200" cy="5334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Right Arrow 11"/>
          <p:cNvSpPr/>
          <p:nvPr/>
        </p:nvSpPr>
        <p:spPr>
          <a:xfrm>
            <a:off x="8077200" y="2590800"/>
            <a:ext cx="838200" cy="5334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Data Reduction</a:t>
            </a:r>
            <a:endParaRPr lang="en-US" dirty="0"/>
          </a:p>
        </p:txBody>
      </p:sp>
      <p:sp>
        <p:nvSpPr>
          <p:cNvPr id="3" name="Content Placeholder 2"/>
          <p:cNvSpPr>
            <a:spLocks noGrp="1"/>
          </p:cNvSpPr>
          <p:nvPr>
            <p:ph idx="1"/>
          </p:nvPr>
        </p:nvSpPr>
        <p:spPr/>
        <p:txBody>
          <a:bodyPr/>
          <a:lstStyle/>
          <a:p>
            <a:pPr marL="578358" indent="-514350"/>
            <a:r>
              <a:rPr lang="en-US" dirty="0" smtClean="0"/>
              <a:t>Data corresponding to the information we received from participant’s was entered into SPSS. This determined the differences between each group depending on the photograph they received and in what order they received it. </a:t>
            </a:r>
          </a:p>
          <a:p>
            <a:pPr marL="578358" indent="-514350">
              <a:buFont typeface="+mj-lt"/>
              <a:buAutoNum type="arabicPeriod" startAt="7"/>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Statistics Treatment:</a:t>
            </a:r>
            <a:br>
              <a:rPr lang="en-US" dirty="0" smtClean="0"/>
            </a:br>
            <a:r>
              <a:rPr lang="en-US" dirty="0" smtClean="0"/>
              <a:t>F-test Rate of Agreement</a:t>
            </a:r>
            <a:endParaRPr lang="en-US" dirty="0"/>
          </a:p>
        </p:txBody>
      </p:sp>
      <p:sp>
        <p:nvSpPr>
          <p:cNvPr id="3" name="Content Placeholder 2"/>
          <p:cNvSpPr>
            <a:spLocks noGrp="1"/>
          </p:cNvSpPr>
          <p:nvPr>
            <p:ph idx="1"/>
          </p:nvPr>
        </p:nvSpPr>
        <p:spPr>
          <a:xfrm>
            <a:off x="457200" y="1882808"/>
            <a:ext cx="8229600" cy="4572000"/>
          </a:xfrm>
        </p:spPr>
        <p:txBody>
          <a:bodyPr anchor="ctr">
            <a:normAutofit lnSpcReduction="10000"/>
          </a:bodyPr>
          <a:lstStyle/>
          <a:p>
            <a:r>
              <a:rPr lang="en-US" sz="4000" dirty="0" smtClean="0"/>
              <a:t>There is a statistically significant difference in award strength somewhere between the color, black &amp; white, and digitally enhanced photographs.</a:t>
            </a:r>
          </a:p>
          <a:p>
            <a:pPr algn="ctr">
              <a:buNone/>
            </a:pPr>
            <a:r>
              <a:rPr lang="en-US" sz="5200" dirty="0" smtClean="0"/>
              <a:t>F=(2,57)=4.15, p=.02</a:t>
            </a:r>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04106"/>
          </a:xfrm>
        </p:spPr>
        <p:txBody>
          <a:bodyPr>
            <a:normAutofit fontScale="90000"/>
          </a:bodyPr>
          <a:lstStyle/>
          <a:p>
            <a:r>
              <a:rPr lang="en-US" dirty="0" smtClean="0"/>
              <a:t>Results: Statistics Post Hoc, Award Strength</a:t>
            </a:r>
            <a:endParaRPr lang="en-US" dirty="0"/>
          </a:p>
        </p:txBody>
      </p:sp>
      <p:sp>
        <p:nvSpPr>
          <p:cNvPr id="3" name="Content Placeholder 2"/>
          <p:cNvSpPr>
            <a:spLocks noGrp="1"/>
          </p:cNvSpPr>
          <p:nvPr>
            <p:ph idx="1"/>
          </p:nvPr>
        </p:nvSpPr>
        <p:spPr>
          <a:xfrm>
            <a:off x="228600" y="2286000"/>
            <a:ext cx="5562600" cy="4572000"/>
          </a:xfrm>
        </p:spPr>
        <p:txBody>
          <a:bodyPr>
            <a:normAutofit fontScale="92500" lnSpcReduction="10000"/>
          </a:bodyPr>
          <a:lstStyle/>
          <a:p>
            <a:r>
              <a:rPr lang="en-US" dirty="0" smtClean="0"/>
              <a:t>Black &amp; White/ Color: </a:t>
            </a:r>
          </a:p>
          <a:p>
            <a:pPr>
              <a:buNone/>
            </a:pPr>
            <a:r>
              <a:rPr lang="en-US" dirty="0" smtClean="0"/>
              <a:t>	</a:t>
            </a:r>
            <a:r>
              <a:rPr lang="en-US" dirty="0" err="1" smtClean="0"/>
              <a:t>M</a:t>
            </a:r>
            <a:r>
              <a:rPr lang="en-US" sz="1800" dirty="0" err="1" smtClean="0"/>
              <a:t>diff</a:t>
            </a:r>
            <a:r>
              <a:rPr lang="en-US" dirty="0" smtClean="0"/>
              <a:t>= -2.45, p=.017</a:t>
            </a:r>
          </a:p>
          <a:p>
            <a:pPr lvl="1"/>
            <a:r>
              <a:rPr lang="en-US" dirty="0" smtClean="0"/>
              <a:t>Significant Difference</a:t>
            </a:r>
          </a:p>
          <a:p>
            <a:r>
              <a:rPr lang="en-US" dirty="0" smtClean="0"/>
              <a:t>Black &amp; White/Digitally Enhanced: </a:t>
            </a:r>
          </a:p>
          <a:p>
            <a:pPr>
              <a:buNone/>
            </a:pPr>
            <a:r>
              <a:rPr lang="en-US" dirty="0" smtClean="0"/>
              <a:t>    </a:t>
            </a:r>
            <a:r>
              <a:rPr lang="en-US" dirty="0" err="1" smtClean="0"/>
              <a:t>M</a:t>
            </a:r>
            <a:r>
              <a:rPr lang="en-US" sz="1600" dirty="0" err="1" smtClean="0"/>
              <a:t>diff</a:t>
            </a:r>
            <a:r>
              <a:rPr lang="en-US" dirty="0" smtClean="0"/>
              <a:t>= -1.5, p=.181</a:t>
            </a:r>
          </a:p>
          <a:p>
            <a:pPr lvl="1"/>
            <a:r>
              <a:rPr lang="en-US" dirty="0" smtClean="0"/>
              <a:t>Not Significant </a:t>
            </a:r>
          </a:p>
          <a:p>
            <a:r>
              <a:rPr lang="en-US" dirty="0" smtClean="0"/>
              <a:t>Color/ Digitally Enhanced: </a:t>
            </a:r>
            <a:r>
              <a:rPr lang="en-US" dirty="0" err="1" smtClean="0"/>
              <a:t>M</a:t>
            </a:r>
            <a:r>
              <a:rPr lang="en-US" sz="1800" dirty="0" err="1" smtClean="0"/>
              <a:t>diff</a:t>
            </a:r>
            <a:r>
              <a:rPr lang="en-US" dirty="0" smtClean="0"/>
              <a:t>= .900, p=.55</a:t>
            </a:r>
          </a:p>
          <a:p>
            <a:pPr lvl="1"/>
            <a:r>
              <a:rPr lang="en-US" dirty="0" smtClean="0"/>
              <a:t>Not Significant</a:t>
            </a:r>
          </a:p>
        </p:txBody>
      </p:sp>
      <p:sp>
        <p:nvSpPr>
          <p:cNvPr id="4" name="TextBox 3"/>
          <p:cNvSpPr txBox="1"/>
          <p:nvPr/>
        </p:nvSpPr>
        <p:spPr>
          <a:xfrm>
            <a:off x="6294458" y="2819400"/>
            <a:ext cx="736099" cy="523220"/>
          </a:xfrm>
          <a:prstGeom prst="rect">
            <a:avLst/>
          </a:prstGeom>
          <a:noFill/>
        </p:spPr>
        <p:txBody>
          <a:bodyPr wrap="none" rtlCol="0">
            <a:spAutoFit/>
          </a:bodyPr>
          <a:lstStyle/>
          <a:p>
            <a:r>
              <a:rPr lang="en-US" sz="2800" dirty="0" smtClean="0">
                <a:solidFill>
                  <a:schemeClr val="accent1">
                    <a:lumMod val="60000"/>
                    <a:lumOff val="40000"/>
                  </a:schemeClr>
                </a:solidFill>
              </a:rPr>
              <a:t>BW</a:t>
            </a:r>
            <a:endParaRPr lang="en-US" sz="2800" dirty="0">
              <a:solidFill>
                <a:schemeClr val="accent1">
                  <a:lumMod val="60000"/>
                  <a:lumOff val="40000"/>
                </a:schemeClr>
              </a:solidFill>
            </a:endParaRPr>
          </a:p>
        </p:txBody>
      </p:sp>
      <p:sp>
        <p:nvSpPr>
          <p:cNvPr id="5" name="TextBox 4"/>
          <p:cNvSpPr txBox="1"/>
          <p:nvPr/>
        </p:nvSpPr>
        <p:spPr>
          <a:xfrm rot="10800000">
            <a:off x="6819900" y="2743200"/>
            <a:ext cx="533400" cy="707886"/>
          </a:xfrm>
          <a:prstGeom prst="rect">
            <a:avLst/>
          </a:prstGeom>
          <a:noFill/>
        </p:spPr>
        <p:txBody>
          <a:bodyPr wrap="square" rtlCol="0">
            <a:spAutoFit/>
          </a:bodyPr>
          <a:lstStyle/>
          <a:p>
            <a:r>
              <a:rPr lang="en-US" sz="4000" dirty="0" smtClean="0">
                <a:solidFill>
                  <a:schemeClr val="accent1">
                    <a:lumMod val="60000"/>
                    <a:lumOff val="40000"/>
                  </a:schemeClr>
                </a:solidFill>
              </a:rPr>
              <a:t>&gt;</a:t>
            </a:r>
            <a:endParaRPr lang="en-US" sz="4000" dirty="0">
              <a:solidFill>
                <a:schemeClr val="accent1">
                  <a:lumMod val="60000"/>
                  <a:lumOff val="40000"/>
                </a:schemeClr>
              </a:solidFill>
            </a:endParaRPr>
          </a:p>
        </p:txBody>
      </p:sp>
      <p:sp>
        <p:nvSpPr>
          <p:cNvPr id="6" name="TextBox 5"/>
          <p:cNvSpPr txBox="1"/>
          <p:nvPr/>
        </p:nvSpPr>
        <p:spPr>
          <a:xfrm>
            <a:off x="7429500" y="2819400"/>
            <a:ext cx="476412" cy="523220"/>
          </a:xfrm>
          <a:prstGeom prst="rect">
            <a:avLst/>
          </a:prstGeom>
          <a:noFill/>
        </p:spPr>
        <p:txBody>
          <a:bodyPr wrap="none" rtlCol="0">
            <a:spAutoFit/>
          </a:bodyPr>
          <a:lstStyle/>
          <a:p>
            <a:r>
              <a:rPr lang="en-US" sz="2800" dirty="0" smtClean="0">
                <a:solidFill>
                  <a:schemeClr val="accent1">
                    <a:lumMod val="60000"/>
                    <a:lumOff val="40000"/>
                  </a:schemeClr>
                </a:solidFill>
              </a:rPr>
              <a:t>C</a:t>
            </a:r>
            <a:endParaRPr lang="en-US" sz="2800" dirty="0">
              <a:solidFill>
                <a:schemeClr val="accent1">
                  <a:lumMod val="60000"/>
                  <a:lumOff val="40000"/>
                </a:schemeClr>
              </a:solidFill>
            </a:endParaRPr>
          </a:p>
        </p:txBody>
      </p:sp>
      <p:sp>
        <p:nvSpPr>
          <p:cNvPr id="7" name="TextBox 6"/>
          <p:cNvSpPr txBox="1"/>
          <p:nvPr/>
        </p:nvSpPr>
        <p:spPr>
          <a:xfrm>
            <a:off x="6294458" y="5692914"/>
            <a:ext cx="476412" cy="523220"/>
          </a:xfrm>
          <a:prstGeom prst="rect">
            <a:avLst/>
          </a:prstGeom>
          <a:noFill/>
        </p:spPr>
        <p:txBody>
          <a:bodyPr wrap="none" rtlCol="0">
            <a:spAutoFit/>
          </a:bodyPr>
          <a:lstStyle/>
          <a:p>
            <a:r>
              <a:rPr lang="en-US" sz="2800" dirty="0" smtClean="0">
                <a:solidFill>
                  <a:schemeClr val="accent1">
                    <a:lumMod val="60000"/>
                    <a:lumOff val="40000"/>
                  </a:schemeClr>
                </a:solidFill>
              </a:rPr>
              <a:t>C</a:t>
            </a:r>
            <a:endParaRPr lang="en-US" sz="2800" dirty="0">
              <a:solidFill>
                <a:schemeClr val="accent1">
                  <a:lumMod val="60000"/>
                  <a:lumOff val="40000"/>
                </a:schemeClr>
              </a:solidFill>
            </a:endParaRPr>
          </a:p>
        </p:txBody>
      </p:sp>
      <p:sp>
        <p:nvSpPr>
          <p:cNvPr id="8" name="TextBox 7"/>
          <p:cNvSpPr txBox="1"/>
          <p:nvPr/>
        </p:nvSpPr>
        <p:spPr>
          <a:xfrm>
            <a:off x="6819900" y="5616714"/>
            <a:ext cx="533400" cy="707886"/>
          </a:xfrm>
          <a:prstGeom prst="rect">
            <a:avLst/>
          </a:prstGeom>
          <a:noFill/>
        </p:spPr>
        <p:txBody>
          <a:bodyPr wrap="square" rtlCol="0">
            <a:spAutoFit/>
          </a:bodyPr>
          <a:lstStyle/>
          <a:p>
            <a:r>
              <a:rPr lang="en-US" sz="4000" dirty="0" smtClean="0">
                <a:solidFill>
                  <a:schemeClr val="accent1">
                    <a:lumMod val="60000"/>
                    <a:lumOff val="40000"/>
                  </a:schemeClr>
                </a:solidFill>
              </a:rPr>
              <a:t>=</a:t>
            </a:r>
            <a:endParaRPr lang="en-US" sz="4000" dirty="0">
              <a:solidFill>
                <a:schemeClr val="accent1">
                  <a:lumMod val="60000"/>
                  <a:lumOff val="40000"/>
                </a:schemeClr>
              </a:solidFill>
            </a:endParaRPr>
          </a:p>
        </p:txBody>
      </p:sp>
      <p:sp>
        <p:nvSpPr>
          <p:cNvPr id="9" name="TextBox 8"/>
          <p:cNvSpPr txBox="1"/>
          <p:nvPr/>
        </p:nvSpPr>
        <p:spPr>
          <a:xfrm>
            <a:off x="7475185" y="5692914"/>
            <a:ext cx="644728" cy="523220"/>
          </a:xfrm>
          <a:prstGeom prst="rect">
            <a:avLst/>
          </a:prstGeom>
          <a:noFill/>
        </p:spPr>
        <p:txBody>
          <a:bodyPr wrap="none" rtlCol="0">
            <a:spAutoFit/>
          </a:bodyPr>
          <a:lstStyle/>
          <a:p>
            <a:r>
              <a:rPr lang="en-US" sz="2800" dirty="0" smtClean="0">
                <a:solidFill>
                  <a:schemeClr val="accent1">
                    <a:lumMod val="60000"/>
                    <a:lumOff val="40000"/>
                  </a:schemeClr>
                </a:solidFill>
              </a:rPr>
              <a:t>DE</a:t>
            </a:r>
            <a:endParaRPr lang="en-US" sz="2800" dirty="0">
              <a:solidFill>
                <a:schemeClr val="accent1">
                  <a:lumMod val="60000"/>
                  <a:lumOff val="40000"/>
                </a:schemeClr>
              </a:solidFill>
            </a:endParaRPr>
          </a:p>
        </p:txBody>
      </p:sp>
      <p:sp>
        <p:nvSpPr>
          <p:cNvPr id="10" name="TextBox 9"/>
          <p:cNvSpPr txBox="1"/>
          <p:nvPr/>
        </p:nvSpPr>
        <p:spPr>
          <a:xfrm>
            <a:off x="6210300" y="4343400"/>
            <a:ext cx="736099" cy="523220"/>
          </a:xfrm>
          <a:prstGeom prst="rect">
            <a:avLst/>
          </a:prstGeom>
          <a:noFill/>
        </p:spPr>
        <p:txBody>
          <a:bodyPr wrap="none" rtlCol="0">
            <a:spAutoFit/>
          </a:bodyPr>
          <a:lstStyle/>
          <a:p>
            <a:r>
              <a:rPr lang="en-US" sz="2800" dirty="0" smtClean="0">
                <a:solidFill>
                  <a:schemeClr val="accent1">
                    <a:lumMod val="60000"/>
                    <a:lumOff val="40000"/>
                  </a:schemeClr>
                </a:solidFill>
              </a:rPr>
              <a:t>BW</a:t>
            </a:r>
            <a:endParaRPr lang="en-US" sz="2800" dirty="0">
              <a:solidFill>
                <a:schemeClr val="accent1">
                  <a:lumMod val="60000"/>
                  <a:lumOff val="40000"/>
                </a:schemeClr>
              </a:solidFill>
            </a:endParaRPr>
          </a:p>
        </p:txBody>
      </p:sp>
      <p:sp>
        <p:nvSpPr>
          <p:cNvPr id="11" name="TextBox 10"/>
          <p:cNvSpPr txBox="1"/>
          <p:nvPr/>
        </p:nvSpPr>
        <p:spPr>
          <a:xfrm>
            <a:off x="6819900" y="4267200"/>
            <a:ext cx="533400" cy="707886"/>
          </a:xfrm>
          <a:prstGeom prst="rect">
            <a:avLst/>
          </a:prstGeom>
          <a:noFill/>
        </p:spPr>
        <p:txBody>
          <a:bodyPr wrap="square" rtlCol="0">
            <a:spAutoFit/>
          </a:bodyPr>
          <a:lstStyle/>
          <a:p>
            <a:r>
              <a:rPr lang="en-US" sz="4000" dirty="0" smtClean="0">
                <a:solidFill>
                  <a:schemeClr val="accent1">
                    <a:lumMod val="60000"/>
                    <a:lumOff val="40000"/>
                  </a:schemeClr>
                </a:solidFill>
              </a:rPr>
              <a:t>=</a:t>
            </a:r>
            <a:endParaRPr lang="en-US" sz="4000" dirty="0">
              <a:solidFill>
                <a:schemeClr val="accent1">
                  <a:lumMod val="60000"/>
                  <a:lumOff val="40000"/>
                </a:schemeClr>
              </a:solidFill>
            </a:endParaRPr>
          </a:p>
        </p:txBody>
      </p:sp>
      <p:sp>
        <p:nvSpPr>
          <p:cNvPr id="12" name="TextBox 11"/>
          <p:cNvSpPr txBox="1"/>
          <p:nvPr/>
        </p:nvSpPr>
        <p:spPr>
          <a:xfrm>
            <a:off x="7429500" y="4343400"/>
            <a:ext cx="644728" cy="523220"/>
          </a:xfrm>
          <a:prstGeom prst="rect">
            <a:avLst/>
          </a:prstGeom>
          <a:noFill/>
        </p:spPr>
        <p:txBody>
          <a:bodyPr wrap="none" rtlCol="0">
            <a:spAutoFit/>
          </a:bodyPr>
          <a:lstStyle/>
          <a:p>
            <a:r>
              <a:rPr lang="en-US" sz="2800" dirty="0" smtClean="0">
                <a:solidFill>
                  <a:schemeClr val="accent1">
                    <a:lumMod val="60000"/>
                    <a:lumOff val="40000"/>
                  </a:schemeClr>
                </a:solidFill>
              </a:rPr>
              <a:t>DE</a:t>
            </a:r>
            <a:endParaRPr lang="en-US" sz="2800" dirty="0">
              <a:solidFill>
                <a:schemeClr val="accent1">
                  <a:lumMod val="60000"/>
                  <a:lumOff val="40000"/>
                </a:schemeClr>
              </a:solidFill>
            </a:endParaRPr>
          </a:p>
        </p:txBody>
      </p:sp>
      <p:sp>
        <p:nvSpPr>
          <p:cNvPr id="13" name="TextBox 12"/>
          <p:cNvSpPr txBox="1"/>
          <p:nvPr/>
        </p:nvSpPr>
        <p:spPr>
          <a:xfrm>
            <a:off x="609600" y="1371600"/>
            <a:ext cx="7772400" cy="707886"/>
          </a:xfrm>
          <a:prstGeom prst="rect">
            <a:avLst/>
          </a:prstGeom>
          <a:noFill/>
        </p:spPr>
        <p:txBody>
          <a:bodyPr wrap="square" rtlCol="0">
            <a:spAutoFit/>
          </a:bodyPr>
          <a:lstStyle/>
          <a:p>
            <a:pPr algn="ctr"/>
            <a:r>
              <a:rPr lang="en-US" sz="2000" dirty="0" smtClean="0"/>
              <a:t>In order to determine between which pair the difference lies, a Tukey test was used. The results reveled the following:</a:t>
            </a: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Rates for Award Strength</a:t>
            </a:r>
            <a:endParaRPr lang="en-US" dirty="0"/>
          </a:p>
        </p:txBody>
      </p:sp>
      <p:graphicFrame>
        <p:nvGraphicFramePr>
          <p:cNvPr id="6" name="Chart 5"/>
          <p:cNvGraphicFramePr/>
          <p:nvPr/>
        </p:nvGraphicFramePr>
        <p:xfrm>
          <a:off x="990600" y="1752600"/>
          <a:ext cx="7467600" cy="4724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fontScale="90000"/>
          </a:bodyPr>
          <a:lstStyle/>
          <a:p>
            <a:r>
              <a:rPr lang="en-US" dirty="0" smtClean="0"/>
              <a:t>Results: Statistics Post Hoc, Photograph Influence</a:t>
            </a:r>
            <a:endParaRPr lang="en-US" dirty="0"/>
          </a:p>
        </p:txBody>
      </p:sp>
      <p:sp>
        <p:nvSpPr>
          <p:cNvPr id="3" name="Content Placeholder 2"/>
          <p:cNvSpPr>
            <a:spLocks noGrp="1"/>
          </p:cNvSpPr>
          <p:nvPr>
            <p:ph idx="1"/>
          </p:nvPr>
        </p:nvSpPr>
        <p:spPr>
          <a:xfrm>
            <a:off x="228600" y="2362200"/>
            <a:ext cx="4876800" cy="4343400"/>
          </a:xfrm>
        </p:spPr>
        <p:txBody>
          <a:bodyPr>
            <a:normAutofit fontScale="92500" lnSpcReduction="20000"/>
          </a:bodyPr>
          <a:lstStyle/>
          <a:p>
            <a:r>
              <a:rPr lang="en-US" dirty="0" smtClean="0"/>
              <a:t>Black &amp; White/ Color: </a:t>
            </a:r>
            <a:r>
              <a:rPr lang="en-US" dirty="0" err="1" smtClean="0"/>
              <a:t>M</a:t>
            </a:r>
            <a:r>
              <a:rPr lang="en-US" sz="1800" dirty="0" err="1" smtClean="0"/>
              <a:t>diff</a:t>
            </a:r>
            <a:r>
              <a:rPr lang="en-US" dirty="0" smtClean="0"/>
              <a:t>= -1.9, p=.076</a:t>
            </a:r>
          </a:p>
          <a:p>
            <a:pPr lvl="1"/>
            <a:r>
              <a:rPr lang="en-US" dirty="0" smtClean="0"/>
              <a:t>Not Significant</a:t>
            </a:r>
          </a:p>
          <a:p>
            <a:r>
              <a:rPr lang="en-US" dirty="0" smtClean="0"/>
              <a:t>Black &amp; White/ Digitally Enhanced:</a:t>
            </a:r>
          </a:p>
          <a:p>
            <a:pPr lvl="1">
              <a:buNone/>
            </a:pPr>
            <a:r>
              <a:rPr lang="en-US" dirty="0" err="1" smtClean="0"/>
              <a:t>M</a:t>
            </a:r>
            <a:r>
              <a:rPr lang="en-US" sz="1800" dirty="0" err="1" smtClean="0"/>
              <a:t>diff</a:t>
            </a:r>
            <a:r>
              <a:rPr lang="en-US" dirty="0" smtClean="0"/>
              <a:t>= -.80, p=.620</a:t>
            </a:r>
          </a:p>
          <a:p>
            <a:pPr lvl="1"/>
            <a:r>
              <a:rPr lang="en-US" dirty="0" smtClean="0"/>
              <a:t>Not Significant</a:t>
            </a:r>
          </a:p>
          <a:p>
            <a:r>
              <a:rPr lang="en-US" dirty="0" smtClean="0"/>
              <a:t>Color/ Digitally Enhanced: </a:t>
            </a:r>
          </a:p>
          <a:p>
            <a:pPr>
              <a:buNone/>
            </a:pPr>
            <a:r>
              <a:rPr lang="en-US" dirty="0" smtClean="0"/>
              <a:t>	</a:t>
            </a:r>
            <a:r>
              <a:rPr lang="en-US" dirty="0" err="1" smtClean="0"/>
              <a:t>M</a:t>
            </a:r>
            <a:r>
              <a:rPr lang="en-US" sz="1800" dirty="0" err="1" smtClean="0"/>
              <a:t>diff</a:t>
            </a:r>
            <a:r>
              <a:rPr lang="en-US" dirty="0" smtClean="0"/>
              <a:t>= 1.10, p=.408</a:t>
            </a:r>
          </a:p>
          <a:p>
            <a:pPr lvl="1"/>
            <a:r>
              <a:rPr lang="en-US" dirty="0" smtClean="0"/>
              <a:t>Not Significant</a:t>
            </a:r>
          </a:p>
        </p:txBody>
      </p:sp>
      <p:sp>
        <p:nvSpPr>
          <p:cNvPr id="4" name="TextBox 3"/>
          <p:cNvSpPr txBox="1"/>
          <p:nvPr/>
        </p:nvSpPr>
        <p:spPr>
          <a:xfrm>
            <a:off x="6294458" y="2895600"/>
            <a:ext cx="736099" cy="523220"/>
          </a:xfrm>
          <a:prstGeom prst="rect">
            <a:avLst/>
          </a:prstGeom>
          <a:noFill/>
        </p:spPr>
        <p:txBody>
          <a:bodyPr wrap="none" rtlCol="0">
            <a:spAutoFit/>
          </a:bodyPr>
          <a:lstStyle/>
          <a:p>
            <a:r>
              <a:rPr lang="en-US" sz="2800" dirty="0" smtClean="0">
                <a:solidFill>
                  <a:schemeClr val="accent1">
                    <a:lumMod val="60000"/>
                    <a:lumOff val="40000"/>
                  </a:schemeClr>
                </a:solidFill>
              </a:rPr>
              <a:t>BW</a:t>
            </a:r>
            <a:endParaRPr lang="en-US" sz="2800" dirty="0">
              <a:solidFill>
                <a:schemeClr val="accent1">
                  <a:lumMod val="60000"/>
                  <a:lumOff val="40000"/>
                </a:schemeClr>
              </a:solidFill>
            </a:endParaRPr>
          </a:p>
        </p:txBody>
      </p:sp>
      <p:sp>
        <p:nvSpPr>
          <p:cNvPr id="5" name="TextBox 4"/>
          <p:cNvSpPr txBox="1"/>
          <p:nvPr/>
        </p:nvSpPr>
        <p:spPr>
          <a:xfrm>
            <a:off x="6934200" y="2819400"/>
            <a:ext cx="533400" cy="707886"/>
          </a:xfrm>
          <a:prstGeom prst="rect">
            <a:avLst/>
          </a:prstGeom>
          <a:noFill/>
        </p:spPr>
        <p:txBody>
          <a:bodyPr wrap="square" rtlCol="0">
            <a:spAutoFit/>
          </a:bodyPr>
          <a:lstStyle/>
          <a:p>
            <a:r>
              <a:rPr lang="en-US" sz="4000" dirty="0" smtClean="0">
                <a:solidFill>
                  <a:schemeClr val="accent1">
                    <a:lumMod val="60000"/>
                    <a:lumOff val="40000"/>
                  </a:schemeClr>
                </a:solidFill>
              </a:rPr>
              <a:t>=</a:t>
            </a:r>
            <a:endParaRPr lang="en-US" sz="4000" dirty="0">
              <a:solidFill>
                <a:schemeClr val="accent1">
                  <a:lumMod val="60000"/>
                  <a:lumOff val="40000"/>
                </a:schemeClr>
              </a:solidFill>
            </a:endParaRPr>
          </a:p>
        </p:txBody>
      </p:sp>
      <p:sp>
        <p:nvSpPr>
          <p:cNvPr id="6" name="TextBox 5"/>
          <p:cNvSpPr txBox="1"/>
          <p:nvPr/>
        </p:nvSpPr>
        <p:spPr>
          <a:xfrm>
            <a:off x="7429500" y="2895600"/>
            <a:ext cx="476412" cy="523220"/>
          </a:xfrm>
          <a:prstGeom prst="rect">
            <a:avLst/>
          </a:prstGeom>
          <a:noFill/>
        </p:spPr>
        <p:txBody>
          <a:bodyPr wrap="none" rtlCol="0">
            <a:spAutoFit/>
          </a:bodyPr>
          <a:lstStyle/>
          <a:p>
            <a:r>
              <a:rPr lang="en-US" sz="2800" dirty="0" smtClean="0">
                <a:solidFill>
                  <a:schemeClr val="accent1">
                    <a:lumMod val="60000"/>
                    <a:lumOff val="40000"/>
                  </a:schemeClr>
                </a:solidFill>
              </a:rPr>
              <a:t>C</a:t>
            </a:r>
            <a:endParaRPr lang="en-US" sz="2800" dirty="0">
              <a:solidFill>
                <a:schemeClr val="accent1">
                  <a:lumMod val="60000"/>
                  <a:lumOff val="40000"/>
                </a:schemeClr>
              </a:solidFill>
            </a:endParaRPr>
          </a:p>
        </p:txBody>
      </p:sp>
      <p:sp>
        <p:nvSpPr>
          <p:cNvPr id="7" name="TextBox 6"/>
          <p:cNvSpPr txBox="1"/>
          <p:nvPr/>
        </p:nvSpPr>
        <p:spPr>
          <a:xfrm>
            <a:off x="6294458" y="5769114"/>
            <a:ext cx="476412" cy="523220"/>
          </a:xfrm>
          <a:prstGeom prst="rect">
            <a:avLst/>
          </a:prstGeom>
          <a:noFill/>
        </p:spPr>
        <p:txBody>
          <a:bodyPr wrap="none" rtlCol="0">
            <a:spAutoFit/>
          </a:bodyPr>
          <a:lstStyle/>
          <a:p>
            <a:r>
              <a:rPr lang="en-US" sz="2800" dirty="0" smtClean="0">
                <a:solidFill>
                  <a:schemeClr val="accent1">
                    <a:lumMod val="60000"/>
                    <a:lumOff val="40000"/>
                  </a:schemeClr>
                </a:solidFill>
              </a:rPr>
              <a:t>C</a:t>
            </a:r>
            <a:endParaRPr lang="en-US" sz="2800" dirty="0">
              <a:solidFill>
                <a:schemeClr val="accent1">
                  <a:lumMod val="60000"/>
                  <a:lumOff val="40000"/>
                </a:schemeClr>
              </a:solidFill>
            </a:endParaRPr>
          </a:p>
        </p:txBody>
      </p:sp>
      <p:sp>
        <p:nvSpPr>
          <p:cNvPr id="8" name="TextBox 7"/>
          <p:cNvSpPr txBox="1"/>
          <p:nvPr/>
        </p:nvSpPr>
        <p:spPr>
          <a:xfrm>
            <a:off x="6819900" y="5692914"/>
            <a:ext cx="533400" cy="707886"/>
          </a:xfrm>
          <a:prstGeom prst="rect">
            <a:avLst/>
          </a:prstGeom>
          <a:noFill/>
        </p:spPr>
        <p:txBody>
          <a:bodyPr wrap="square" rtlCol="0">
            <a:spAutoFit/>
          </a:bodyPr>
          <a:lstStyle/>
          <a:p>
            <a:r>
              <a:rPr lang="en-US" sz="4000" dirty="0" smtClean="0">
                <a:solidFill>
                  <a:schemeClr val="accent1">
                    <a:lumMod val="60000"/>
                    <a:lumOff val="40000"/>
                  </a:schemeClr>
                </a:solidFill>
              </a:rPr>
              <a:t>=</a:t>
            </a:r>
            <a:endParaRPr lang="en-US" sz="4000" dirty="0">
              <a:solidFill>
                <a:schemeClr val="accent1">
                  <a:lumMod val="60000"/>
                  <a:lumOff val="40000"/>
                </a:schemeClr>
              </a:solidFill>
            </a:endParaRPr>
          </a:p>
        </p:txBody>
      </p:sp>
      <p:sp>
        <p:nvSpPr>
          <p:cNvPr id="9" name="TextBox 8"/>
          <p:cNvSpPr txBox="1"/>
          <p:nvPr/>
        </p:nvSpPr>
        <p:spPr>
          <a:xfrm>
            <a:off x="7475185" y="5769114"/>
            <a:ext cx="644728" cy="523220"/>
          </a:xfrm>
          <a:prstGeom prst="rect">
            <a:avLst/>
          </a:prstGeom>
          <a:noFill/>
        </p:spPr>
        <p:txBody>
          <a:bodyPr wrap="none" rtlCol="0">
            <a:spAutoFit/>
          </a:bodyPr>
          <a:lstStyle/>
          <a:p>
            <a:r>
              <a:rPr lang="en-US" sz="2800" dirty="0" smtClean="0">
                <a:solidFill>
                  <a:schemeClr val="accent1">
                    <a:lumMod val="60000"/>
                    <a:lumOff val="40000"/>
                  </a:schemeClr>
                </a:solidFill>
              </a:rPr>
              <a:t>DE</a:t>
            </a:r>
            <a:endParaRPr lang="en-US" sz="2800" dirty="0">
              <a:solidFill>
                <a:schemeClr val="accent1">
                  <a:lumMod val="60000"/>
                  <a:lumOff val="40000"/>
                </a:schemeClr>
              </a:solidFill>
            </a:endParaRPr>
          </a:p>
        </p:txBody>
      </p:sp>
      <p:sp>
        <p:nvSpPr>
          <p:cNvPr id="10" name="TextBox 9"/>
          <p:cNvSpPr txBox="1"/>
          <p:nvPr/>
        </p:nvSpPr>
        <p:spPr>
          <a:xfrm>
            <a:off x="6210300" y="4419600"/>
            <a:ext cx="736099" cy="523220"/>
          </a:xfrm>
          <a:prstGeom prst="rect">
            <a:avLst/>
          </a:prstGeom>
          <a:noFill/>
        </p:spPr>
        <p:txBody>
          <a:bodyPr wrap="none" rtlCol="0">
            <a:spAutoFit/>
          </a:bodyPr>
          <a:lstStyle/>
          <a:p>
            <a:r>
              <a:rPr lang="en-US" sz="2800" dirty="0" smtClean="0">
                <a:solidFill>
                  <a:schemeClr val="accent1">
                    <a:lumMod val="60000"/>
                    <a:lumOff val="40000"/>
                  </a:schemeClr>
                </a:solidFill>
              </a:rPr>
              <a:t>BW</a:t>
            </a:r>
            <a:endParaRPr lang="en-US" sz="2800" dirty="0">
              <a:solidFill>
                <a:schemeClr val="accent1">
                  <a:lumMod val="60000"/>
                  <a:lumOff val="40000"/>
                </a:schemeClr>
              </a:solidFill>
            </a:endParaRPr>
          </a:p>
        </p:txBody>
      </p:sp>
      <p:sp>
        <p:nvSpPr>
          <p:cNvPr id="11" name="TextBox 10"/>
          <p:cNvSpPr txBox="1"/>
          <p:nvPr/>
        </p:nvSpPr>
        <p:spPr>
          <a:xfrm>
            <a:off x="6819900" y="4343400"/>
            <a:ext cx="533400" cy="707886"/>
          </a:xfrm>
          <a:prstGeom prst="rect">
            <a:avLst/>
          </a:prstGeom>
          <a:noFill/>
        </p:spPr>
        <p:txBody>
          <a:bodyPr wrap="square" rtlCol="0">
            <a:spAutoFit/>
          </a:bodyPr>
          <a:lstStyle/>
          <a:p>
            <a:r>
              <a:rPr lang="en-US" sz="4000" dirty="0" smtClean="0">
                <a:solidFill>
                  <a:schemeClr val="accent1">
                    <a:lumMod val="60000"/>
                    <a:lumOff val="40000"/>
                  </a:schemeClr>
                </a:solidFill>
              </a:rPr>
              <a:t>=</a:t>
            </a:r>
            <a:endParaRPr lang="en-US" sz="4000" dirty="0">
              <a:solidFill>
                <a:schemeClr val="accent1">
                  <a:lumMod val="60000"/>
                  <a:lumOff val="40000"/>
                </a:schemeClr>
              </a:solidFill>
            </a:endParaRPr>
          </a:p>
        </p:txBody>
      </p:sp>
      <p:sp>
        <p:nvSpPr>
          <p:cNvPr id="12" name="TextBox 11"/>
          <p:cNvSpPr txBox="1"/>
          <p:nvPr/>
        </p:nvSpPr>
        <p:spPr>
          <a:xfrm>
            <a:off x="7429500" y="4419600"/>
            <a:ext cx="644728" cy="523220"/>
          </a:xfrm>
          <a:prstGeom prst="rect">
            <a:avLst/>
          </a:prstGeom>
          <a:noFill/>
        </p:spPr>
        <p:txBody>
          <a:bodyPr wrap="none" rtlCol="0">
            <a:spAutoFit/>
          </a:bodyPr>
          <a:lstStyle/>
          <a:p>
            <a:r>
              <a:rPr lang="en-US" sz="2800" dirty="0" smtClean="0">
                <a:solidFill>
                  <a:schemeClr val="accent1">
                    <a:lumMod val="60000"/>
                    <a:lumOff val="40000"/>
                  </a:schemeClr>
                </a:solidFill>
              </a:rPr>
              <a:t>DE</a:t>
            </a:r>
            <a:endParaRPr lang="en-US" sz="2800" dirty="0">
              <a:solidFill>
                <a:schemeClr val="accent1">
                  <a:lumMod val="60000"/>
                  <a:lumOff val="40000"/>
                </a:schemeClr>
              </a:solidFill>
            </a:endParaRPr>
          </a:p>
        </p:txBody>
      </p:sp>
      <p:sp>
        <p:nvSpPr>
          <p:cNvPr id="13" name="TextBox 12"/>
          <p:cNvSpPr txBox="1"/>
          <p:nvPr/>
        </p:nvSpPr>
        <p:spPr>
          <a:xfrm>
            <a:off x="762000" y="1600200"/>
            <a:ext cx="7620000" cy="646331"/>
          </a:xfrm>
          <a:prstGeom prst="rect">
            <a:avLst/>
          </a:prstGeom>
          <a:noFill/>
        </p:spPr>
        <p:txBody>
          <a:bodyPr wrap="square" rtlCol="0">
            <a:spAutoFit/>
          </a:bodyPr>
          <a:lstStyle/>
          <a:p>
            <a:pPr algn="ctr"/>
            <a:r>
              <a:rPr lang="en-US" dirty="0" smtClean="0"/>
              <a:t>In order to determine between which pair the difference lies, a Tukey test was used. The results reveled the following: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Photograph Influence</a:t>
            </a:r>
            <a:endParaRPr lang="en-US" dirty="0"/>
          </a:p>
        </p:txBody>
      </p:sp>
      <p:graphicFrame>
        <p:nvGraphicFramePr>
          <p:cNvPr id="6" name="Content Placeholder 5"/>
          <p:cNvGraphicFramePr>
            <a:graphicFrameLocks noGrp="1"/>
          </p:cNvGraphicFramePr>
          <p:nvPr>
            <p:ph idx="1"/>
          </p:nvPr>
        </p:nvGraphicFramePr>
        <p:xfrm>
          <a:off x="457200" y="1882775"/>
          <a:ext cx="82296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8600" y="1143000"/>
            <a:ext cx="6705600" cy="37338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0"/>
            <a:ext cx="8229600" cy="914400"/>
          </a:xfrm>
        </p:spPr>
        <p:txBody>
          <a:bodyPr/>
          <a:lstStyle/>
          <a:p>
            <a:r>
              <a:rPr lang="en-US" dirty="0" smtClean="0"/>
              <a:t>Discussion</a:t>
            </a:r>
            <a:endParaRPr lang="en-US" dirty="0"/>
          </a:p>
        </p:txBody>
      </p:sp>
      <p:sp>
        <p:nvSpPr>
          <p:cNvPr id="4" name="Right Arrow 3"/>
          <p:cNvSpPr/>
          <p:nvPr/>
        </p:nvSpPr>
        <p:spPr>
          <a:xfrm>
            <a:off x="3086100" y="1905000"/>
            <a:ext cx="6858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ight Arrow 5"/>
          <p:cNvSpPr/>
          <p:nvPr/>
        </p:nvSpPr>
        <p:spPr>
          <a:xfrm>
            <a:off x="3086100" y="3695700"/>
            <a:ext cx="68580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7" name="Right Arrow 6"/>
          <p:cNvSpPr/>
          <p:nvPr/>
        </p:nvSpPr>
        <p:spPr>
          <a:xfrm>
            <a:off x="3086100" y="5867400"/>
            <a:ext cx="685800" cy="3810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8" name="Rectangle 7"/>
          <p:cNvSpPr/>
          <p:nvPr/>
        </p:nvSpPr>
        <p:spPr>
          <a:xfrm>
            <a:off x="457200" y="1219200"/>
            <a:ext cx="2133600" cy="167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Hy1: A digitally enhanced photograph will influence an individual’s decision in a court case more than a black &amp; white photograph, and a regularly colored photograph, in favor of the victim.</a:t>
            </a:r>
            <a:endParaRPr lang="en-US" sz="1200" dirty="0"/>
          </a:p>
        </p:txBody>
      </p:sp>
      <p:sp>
        <p:nvSpPr>
          <p:cNvPr id="9" name="Rectangle 8"/>
          <p:cNvSpPr/>
          <p:nvPr/>
        </p:nvSpPr>
        <p:spPr>
          <a:xfrm>
            <a:off x="4191000" y="1219200"/>
            <a:ext cx="2286000" cy="1752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Not supported: No significant difference between digitally enhanced and black &amp; white. The colored photograph impacted an individual’s decision more than the digitally enhance photograph, in favor of the victim.</a:t>
            </a:r>
            <a:endParaRPr lang="en-US" sz="1200" dirty="0"/>
          </a:p>
        </p:txBody>
      </p:sp>
      <p:sp>
        <p:nvSpPr>
          <p:cNvPr id="10" name="Rectangle 9"/>
          <p:cNvSpPr/>
          <p:nvPr/>
        </p:nvSpPr>
        <p:spPr>
          <a:xfrm>
            <a:off x="457200" y="3048000"/>
            <a:ext cx="2133600" cy="167640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nchor="ctr"/>
          <a:lstStyle/>
          <a:p>
            <a:pPr marL="578358" indent="-514350" algn="ctr"/>
            <a:r>
              <a:rPr lang="en-US" sz="1200" dirty="0" smtClean="0"/>
              <a:t>Hy2:An individual’s</a:t>
            </a:r>
          </a:p>
          <a:p>
            <a:pPr marL="578358" indent="-514350" algn="ctr"/>
            <a:r>
              <a:rPr lang="en-US" sz="1200" dirty="0" smtClean="0"/>
              <a:t>decisions will be more</a:t>
            </a:r>
          </a:p>
          <a:p>
            <a:pPr marL="578358" indent="-514350" algn="ctr"/>
            <a:r>
              <a:rPr lang="en-US" sz="1200" dirty="0" smtClean="0"/>
              <a:t>Influenced by a digitally</a:t>
            </a:r>
          </a:p>
          <a:p>
            <a:pPr marL="578358" indent="-514350" algn="ctr"/>
            <a:r>
              <a:rPr lang="en-US" sz="1200" dirty="0" smtClean="0"/>
              <a:t>enhanced photograph</a:t>
            </a:r>
          </a:p>
          <a:p>
            <a:pPr marL="578358" indent="-514350" algn="ctr"/>
            <a:r>
              <a:rPr lang="en-US" sz="1200" dirty="0" smtClean="0"/>
              <a:t>than black &amp; white or</a:t>
            </a:r>
          </a:p>
          <a:p>
            <a:pPr marL="578358" indent="-514350" algn="ctr"/>
            <a:r>
              <a:rPr lang="en-US" sz="1200" dirty="0" smtClean="0"/>
              <a:t>regularly colored</a:t>
            </a:r>
          </a:p>
          <a:p>
            <a:pPr marL="578358" indent="-514350" algn="ctr"/>
            <a:r>
              <a:rPr lang="en-US" sz="1200" dirty="0" smtClean="0"/>
              <a:t>photograph</a:t>
            </a:r>
            <a:r>
              <a:rPr lang="en-US" sz="1400" dirty="0" smtClean="0"/>
              <a:t>. </a:t>
            </a:r>
          </a:p>
        </p:txBody>
      </p:sp>
      <p:sp>
        <p:nvSpPr>
          <p:cNvPr id="11" name="Rectangle 10"/>
          <p:cNvSpPr/>
          <p:nvPr/>
        </p:nvSpPr>
        <p:spPr>
          <a:xfrm>
            <a:off x="4267200" y="3124200"/>
            <a:ext cx="2209800" cy="1676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Not supported: The colored photograph influenced an individual’s decision more than the digitally enhanced photograph. There was no significant difference between black &amp; white and digitally enhanced.</a:t>
            </a:r>
            <a:endParaRPr lang="en-US" sz="1200" dirty="0"/>
          </a:p>
        </p:txBody>
      </p:sp>
      <p:sp>
        <p:nvSpPr>
          <p:cNvPr id="12" name="Rectangle 11"/>
          <p:cNvSpPr/>
          <p:nvPr/>
        </p:nvSpPr>
        <p:spPr>
          <a:xfrm>
            <a:off x="457200" y="5029200"/>
            <a:ext cx="2133600" cy="1752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marL="578358" indent="-514350" algn="ctr"/>
            <a:r>
              <a:rPr lang="en-US" sz="1200" dirty="0" smtClean="0"/>
              <a:t>Hy3:A regularly colored</a:t>
            </a:r>
          </a:p>
          <a:p>
            <a:pPr marL="578358" indent="-514350" algn="ctr"/>
            <a:r>
              <a:rPr lang="en-US" sz="1200" dirty="0" smtClean="0"/>
              <a:t>photograph will </a:t>
            </a:r>
          </a:p>
          <a:p>
            <a:pPr marL="578358" indent="-514350" algn="ctr"/>
            <a:r>
              <a:rPr lang="en-US" sz="1200" dirty="0" smtClean="0"/>
              <a:t>influence an </a:t>
            </a:r>
          </a:p>
          <a:p>
            <a:pPr marL="578358" indent="-514350" algn="ctr"/>
            <a:r>
              <a:rPr lang="en-US" sz="1200" dirty="0" smtClean="0"/>
              <a:t>individual’s decision and </a:t>
            </a:r>
          </a:p>
          <a:p>
            <a:pPr marL="578358" indent="-514350" algn="ctr"/>
            <a:r>
              <a:rPr lang="en-US" sz="1200" dirty="0" smtClean="0"/>
              <a:t>have a greater impact </a:t>
            </a:r>
          </a:p>
          <a:p>
            <a:pPr marL="578358" indent="-514350" algn="ctr"/>
            <a:r>
              <a:rPr lang="en-US" sz="1200" dirty="0" smtClean="0"/>
              <a:t>on that decision than a </a:t>
            </a:r>
          </a:p>
          <a:p>
            <a:pPr marL="578358" indent="-514350" algn="ctr"/>
            <a:r>
              <a:rPr lang="en-US" sz="1200" dirty="0" smtClean="0"/>
              <a:t>black &amp; white</a:t>
            </a:r>
          </a:p>
          <a:p>
            <a:pPr marL="578358" indent="-514350" algn="ctr"/>
            <a:r>
              <a:rPr lang="en-US" sz="1200" dirty="0" smtClean="0"/>
              <a:t>photograph.</a:t>
            </a:r>
          </a:p>
        </p:txBody>
      </p:sp>
      <p:sp>
        <p:nvSpPr>
          <p:cNvPr id="13" name="Rectangle 12"/>
          <p:cNvSpPr/>
          <p:nvPr/>
        </p:nvSpPr>
        <p:spPr>
          <a:xfrm>
            <a:off x="4229100" y="5029200"/>
            <a:ext cx="2247900" cy="1752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200" dirty="0" smtClean="0"/>
              <a:t>Supported: The colored photograph was significantly more influential on an individual’s decision.  The colored photograph had a greater impact on that decision than the black &amp; white photograph.</a:t>
            </a:r>
            <a:endParaRPr lang="en-US" sz="1200" dirty="0"/>
          </a:p>
        </p:txBody>
      </p:sp>
      <p:sp>
        <p:nvSpPr>
          <p:cNvPr id="16" name="TextBox 15"/>
          <p:cNvSpPr txBox="1"/>
          <p:nvPr/>
        </p:nvSpPr>
        <p:spPr>
          <a:xfrm>
            <a:off x="838200" y="762000"/>
            <a:ext cx="1473480" cy="369332"/>
          </a:xfrm>
          <a:prstGeom prst="rect">
            <a:avLst/>
          </a:prstGeom>
          <a:noFill/>
        </p:spPr>
        <p:txBody>
          <a:bodyPr wrap="square" rtlCol="0">
            <a:spAutoFit/>
          </a:bodyPr>
          <a:lstStyle/>
          <a:p>
            <a:r>
              <a:rPr lang="en-US" dirty="0" smtClean="0"/>
              <a:t>Hypotheses</a:t>
            </a:r>
            <a:endParaRPr lang="en-US" dirty="0"/>
          </a:p>
        </p:txBody>
      </p:sp>
      <p:sp>
        <p:nvSpPr>
          <p:cNvPr id="17" name="TextBox 16"/>
          <p:cNvSpPr txBox="1"/>
          <p:nvPr/>
        </p:nvSpPr>
        <p:spPr>
          <a:xfrm>
            <a:off x="4840917" y="762000"/>
            <a:ext cx="986167" cy="369332"/>
          </a:xfrm>
          <a:prstGeom prst="rect">
            <a:avLst/>
          </a:prstGeom>
          <a:noFill/>
        </p:spPr>
        <p:txBody>
          <a:bodyPr wrap="none" rtlCol="0">
            <a:spAutoFit/>
          </a:bodyPr>
          <a:lstStyle/>
          <a:p>
            <a:r>
              <a:rPr lang="en-US" dirty="0" smtClean="0"/>
              <a:t>Finding</a:t>
            </a:r>
            <a:endParaRPr lang="en-US" dirty="0"/>
          </a:p>
        </p:txBody>
      </p:sp>
      <p:sp>
        <p:nvSpPr>
          <p:cNvPr id="18" name="TextBox 17"/>
          <p:cNvSpPr txBox="1"/>
          <p:nvPr/>
        </p:nvSpPr>
        <p:spPr>
          <a:xfrm>
            <a:off x="7133284" y="762000"/>
            <a:ext cx="1705916" cy="369332"/>
          </a:xfrm>
          <a:prstGeom prst="rect">
            <a:avLst/>
          </a:prstGeom>
          <a:noFill/>
        </p:spPr>
        <p:txBody>
          <a:bodyPr wrap="none" rtlCol="0">
            <a:spAutoFit/>
          </a:bodyPr>
          <a:lstStyle/>
          <a:p>
            <a:r>
              <a:rPr lang="en-US" dirty="0" smtClean="0"/>
              <a:t>Interpretation</a:t>
            </a:r>
            <a:endParaRPr lang="en-US" dirty="0"/>
          </a:p>
        </p:txBody>
      </p:sp>
      <p:sp>
        <p:nvSpPr>
          <p:cNvPr id="19" name="Isosceles Triangle 18">
            <a:hlinkClick r:id="rId2" action="ppaction://hlinksldjump"/>
          </p:cNvPr>
          <p:cNvSpPr/>
          <p:nvPr/>
        </p:nvSpPr>
        <p:spPr>
          <a:xfrm rot="5400000">
            <a:off x="7262342" y="2362200"/>
            <a:ext cx="1447800" cy="1295400"/>
          </a:xfrm>
          <a:prstGeom prst="triangl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2" name="Isosceles Triangle 21">
            <a:hlinkClick r:id="rId3" action="ppaction://hlinksldjump"/>
          </p:cNvPr>
          <p:cNvSpPr/>
          <p:nvPr/>
        </p:nvSpPr>
        <p:spPr>
          <a:xfrm rot="5400000">
            <a:off x="7681442" y="5905500"/>
            <a:ext cx="609600" cy="304800"/>
          </a:xfrm>
          <a:prstGeom prst="triangl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Hypothesis 1 and 2</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 important factor related to experiential engagement with stories appears to be the level of realism we see reflected in them. It seems plausible that stories we consider authentic and true to life are most engaging.” (</a:t>
            </a:r>
            <a:r>
              <a:rPr lang="en-US" dirty="0" err="1" smtClean="0"/>
              <a:t>Busselle</a:t>
            </a:r>
            <a:r>
              <a:rPr lang="en-US" dirty="0" smtClean="0"/>
              <a:t> &amp; </a:t>
            </a:r>
            <a:r>
              <a:rPr lang="en-US" dirty="0" err="1" smtClean="0"/>
              <a:t>Bilandzic</a:t>
            </a:r>
            <a:r>
              <a:rPr lang="en-US" dirty="0" smtClean="0"/>
              <a:t>, 2008)</a:t>
            </a:r>
          </a:p>
          <a:p>
            <a:pPr>
              <a:buNone/>
            </a:pPr>
            <a:endParaRPr lang="en-US" dirty="0" smtClean="0"/>
          </a:p>
          <a:p>
            <a:r>
              <a:rPr lang="en-US" dirty="0" smtClean="0"/>
              <a:t>Since the digitally enhanced photo was not realistic or true to life participants may have not been able to relate to the photograph. Therefore the original colored photograph had more of an influence on the participants because the photo was relatable to what we would experience in real life. The black and white was not significantly different from the digitally enhanced photo because neither one was very realistic.</a:t>
            </a:r>
          </a:p>
          <a:p>
            <a:endParaRPr lang="en-US" dirty="0"/>
          </a:p>
        </p:txBody>
      </p:sp>
      <p:sp>
        <p:nvSpPr>
          <p:cNvPr id="4" name="Right Arrow 3">
            <a:hlinkClick r:id="rId2" action="ppaction://hlinksldjump"/>
          </p:cNvPr>
          <p:cNvSpPr/>
          <p:nvPr/>
        </p:nvSpPr>
        <p:spPr>
          <a:xfrm rot="10800000">
            <a:off x="8153400" y="6172200"/>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Hypothesis 3</a:t>
            </a:r>
            <a:endParaRPr lang="en-US" dirty="0"/>
          </a:p>
        </p:txBody>
      </p:sp>
      <p:sp>
        <p:nvSpPr>
          <p:cNvPr id="3" name="Content Placeholder 2"/>
          <p:cNvSpPr>
            <a:spLocks noGrp="1"/>
          </p:cNvSpPr>
          <p:nvPr>
            <p:ph idx="1"/>
          </p:nvPr>
        </p:nvSpPr>
        <p:spPr/>
        <p:txBody>
          <a:bodyPr>
            <a:normAutofit fontScale="85000" lnSpcReduction="20000"/>
          </a:bodyPr>
          <a:lstStyle/>
          <a:p>
            <a:r>
              <a:rPr lang="en-US" sz="3200" dirty="0" smtClean="0"/>
              <a:t>Color can improve a jury’s recognition. Certain combinations of colors can improve a message or convey a false message. Color can also help the jury understand or remember the visual display better. (Fiedler 2004)</a:t>
            </a:r>
          </a:p>
          <a:p>
            <a:pPr>
              <a:buNone/>
            </a:pPr>
            <a:endParaRPr lang="en-US" sz="3200" dirty="0" smtClean="0"/>
          </a:p>
          <a:p>
            <a:r>
              <a:rPr lang="en-US" sz="3200" dirty="0" smtClean="0"/>
              <a:t>Color is important in directing attention toward visual displays. Color is also important in understanding visuals </a:t>
            </a:r>
            <a:r>
              <a:rPr lang="en-US" sz="3200" dirty="0" err="1" smtClean="0"/>
              <a:t>displays.This</a:t>
            </a:r>
            <a:r>
              <a:rPr lang="en-US" sz="3200" dirty="0" smtClean="0"/>
              <a:t> may have caused the colored photograph to be the most influential and to have the greatest impact on the participants.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7494"/>
            <a:ext cx="8229600" cy="1399032"/>
          </a:xfrm>
        </p:spPr>
        <p:txBody>
          <a:bodyPr/>
          <a:lstStyle/>
          <a:p>
            <a:pPr algn="ctr"/>
            <a:r>
              <a:rPr lang="en-US" dirty="0" smtClean="0"/>
              <a:t>Background to the Investigation: Big Picture</a:t>
            </a:r>
            <a:endParaRPr lang="en-US" dirty="0"/>
          </a:p>
        </p:txBody>
      </p:sp>
      <p:sp>
        <p:nvSpPr>
          <p:cNvPr id="4" name="Rectangle 3"/>
          <p:cNvSpPr/>
          <p:nvPr/>
        </p:nvSpPr>
        <p:spPr>
          <a:xfrm>
            <a:off x="1295400" y="1752600"/>
            <a:ext cx="6400800" cy="2590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solidFill>
                  <a:schemeClr val="bg1"/>
                </a:solidFill>
              </a:rPr>
              <a:t>Big Picture</a:t>
            </a:r>
            <a:r>
              <a:rPr lang="en-US" dirty="0" smtClean="0">
                <a:solidFill>
                  <a:schemeClr val="bg1"/>
                </a:solidFill>
              </a:rPr>
              <a:t>: We chose our particular image and manipulation because, from prior research, we learned that photographs are very effective in conveying messages.  They are effective because they have an intense visual impact. Also, changing color or color intensity can influence the way individuals perceive the photograph. However, in conducting our research, we had to be cautious not to over manipulate the photo.   </a:t>
            </a:r>
            <a:endParaRPr lang="en-US" dirty="0">
              <a:solidFill>
                <a:schemeClr val="bg1"/>
              </a:solidFill>
            </a:endParaRPr>
          </a:p>
        </p:txBody>
      </p:sp>
      <p:sp>
        <p:nvSpPr>
          <p:cNvPr id="6" name="Rectangle 5">
            <a:hlinkClick r:id="rId2" action="ppaction://hlinksldjump"/>
          </p:cNvPr>
          <p:cNvSpPr/>
          <p:nvPr/>
        </p:nvSpPr>
        <p:spPr>
          <a:xfrm>
            <a:off x="228600" y="5410200"/>
            <a:ext cx="2590800" cy="990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t>Golan</a:t>
            </a:r>
            <a:endParaRPr lang="en-US" sz="2400" b="1" dirty="0"/>
          </a:p>
        </p:txBody>
      </p:sp>
      <p:sp>
        <p:nvSpPr>
          <p:cNvPr id="7" name="Rectangle 6">
            <a:hlinkClick r:id="rId3" action="ppaction://hlinksldjump"/>
          </p:cNvPr>
          <p:cNvSpPr/>
          <p:nvPr/>
        </p:nvSpPr>
        <p:spPr>
          <a:xfrm>
            <a:off x="3200400" y="5410200"/>
            <a:ext cx="2590800" cy="990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t>Fielder</a:t>
            </a:r>
            <a:endParaRPr lang="en-US" sz="2400" b="1" dirty="0"/>
          </a:p>
        </p:txBody>
      </p:sp>
      <p:sp>
        <p:nvSpPr>
          <p:cNvPr id="8" name="Rectangle 7">
            <a:hlinkClick r:id="rId4" action="ppaction://hlinksldjump"/>
          </p:cNvPr>
          <p:cNvSpPr/>
          <p:nvPr/>
        </p:nvSpPr>
        <p:spPr>
          <a:xfrm>
            <a:off x="6248400" y="5410200"/>
            <a:ext cx="2590800" cy="990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err="1" smtClean="0"/>
              <a:t>Feigenson</a:t>
            </a:r>
            <a:r>
              <a:rPr lang="en-US" sz="2400" b="1" dirty="0" smtClean="0"/>
              <a:t> &amp; Dunn</a:t>
            </a:r>
            <a:endParaRPr lang="en-US" sz="2400" b="1" dirty="0"/>
          </a:p>
        </p:txBody>
      </p:sp>
      <p:cxnSp>
        <p:nvCxnSpPr>
          <p:cNvPr id="12" name="Straight Arrow Connector 11"/>
          <p:cNvCxnSpPr/>
          <p:nvPr/>
        </p:nvCxnSpPr>
        <p:spPr>
          <a:xfrm rot="5400000" flipH="1" flipV="1">
            <a:off x="1600200" y="4648200"/>
            <a:ext cx="990600" cy="533400"/>
          </a:xfrm>
          <a:prstGeom prst="straightConnector1">
            <a:avLst/>
          </a:pr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0"/>
          </p:cNvCxnSpPr>
          <p:nvPr/>
        </p:nvCxnSpPr>
        <p:spPr>
          <a:xfrm rot="16200000" flipV="1">
            <a:off x="6553200" y="4419600"/>
            <a:ext cx="990600" cy="990600"/>
          </a:xfrm>
          <a:prstGeom prst="straightConnector1">
            <a:avLst/>
          </a:pr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4000500" y="4914900"/>
            <a:ext cx="990600" cy="1588"/>
          </a:xfrm>
          <a:prstGeom prst="straightConnector1">
            <a:avLst/>
          </a:pr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Conclusions: Theory</a:t>
            </a:r>
            <a:endParaRPr lang="en-US" dirty="0"/>
          </a:p>
        </p:txBody>
      </p:sp>
      <p:sp>
        <p:nvSpPr>
          <p:cNvPr id="3" name="Content Placeholder 2"/>
          <p:cNvSpPr>
            <a:spLocks noGrp="1"/>
          </p:cNvSpPr>
          <p:nvPr>
            <p:ph idx="1"/>
          </p:nvPr>
        </p:nvSpPr>
        <p:spPr/>
        <p:txBody>
          <a:bodyPr>
            <a:normAutofit/>
          </a:bodyPr>
          <a:lstStyle/>
          <a:p>
            <a:r>
              <a:rPr lang="en-US" dirty="0" smtClean="0"/>
              <a:t>Colored visual displays, particularly photographs, are more influential and have a greater impact than black &amp; white visual displays. </a:t>
            </a:r>
          </a:p>
          <a:p>
            <a:pPr lvl="1">
              <a:buNone/>
            </a:pPr>
            <a:endParaRPr lang="en-US" dirty="0" smtClean="0"/>
          </a:p>
          <a:p>
            <a:pPr lvl="1">
              <a:buNone/>
            </a:pPr>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Conclusions: Methods</a:t>
            </a:r>
            <a:endParaRPr lang="en-US" dirty="0"/>
          </a:p>
        </p:txBody>
      </p:sp>
      <p:sp>
        <p:nvSpPr>
          <p:cNvPr id="3" name="Content Placeholder 2"/>
          <p:cNvSpPr>
            <a:spLocks noGrp="1"/>
          </p:cNvSpPr>
          <p:nvPr>
            <p:ph idx="1"/>
          </p:nvPr>
        </p:nvSpPr>
        <p:spPr/>
        <p:txBody>
          <a:bodyPr>
            <a:normAutofit lnSpcReduction="10000"/>
          </a:bodyPr>
          <a:lstStyle/>
          <a:p>
            <a:r>
              <a:rPr lang="en-US" dirty="0" smtClean="0"/>
              <a:t>The number of participants was relatively low.  Thus, had we employed a larger “N”, it is likely one of our findings would have reached significance.</a:t>
            </a:r>
          </a:p>
          <a:p>
            <a:r>
              <a:rPr lang="en-US" dirty="0" smtClean="0"/>
              <a:t>The amount of time the picture was shown could have been controlled, being either longer or shorter.</a:t>
            </a:r>
          </a:p>
          <a:p>
            <a:r>
              <a:rPr lang="en-US" dirty="0" smtClean="0"/>
              <a:t>We could have used multiple different kinds  of color enhancements on the photograph.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Conclusions Methods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photographs that we used were very grotesque. We could have used  more neutral photographs. If the photographs were more neutral we may have had different results.</a:t>
            </a:r>
          </a:p>
          <a:p>
            <a:r>
              <a:rPr lang="en-US" dirty="0" smtClean="0"/>
              <a:t>The case that we used was very controversial . If we would have used a less controversial case we may have had different results. </a:t>
            </a:r>
          </a:p>
          <a:p>
            <a:r>
              <a:rPr lang="en-US" dirty="0" smtClean="0"/>
              <a:t>If we did not use a litigation case at all and instead simply displayed photographs, our results may have been different.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Conclusions: Results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Award Strength: </a:t>
            </a:r>
          </a:p>
          <a:p>
            <a:pPr lvl="1"/>
            <a:r>
              <a:rPr lang="en-US" dirty="0" smtClean="0"/>
              <a:t>Color may have had a higher award strength because it was the most realistic of all the photographs. Individuals may have been able to relate to the victim more when looking at the real life photograph. Therefore, the participants felt the victim deserved a higher lever of compensation.    </a:t>
            </a:r>
          </a:p>
          <a:p>
            <a:r>
              <a:rPr lang="en-US" dirty="0" smtClean="0"/>
              <a:t>Photo Influence:</a:t>
            </a:r>
          </a:p>
          <a:p>
            <a:pPr lvl="1"/>
            <a:r>
              <a:rPr lang="en-US" dirty="0" smtClean="0"/>
              <a:t>Our results were very close to significant between the black &amp; white and color groups, therefore if we had a larger “N” our results may have been significant. </a:t>
            </a:r>
          </a:p>
          <a:p>
            <a:pPr lvl="1"/>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Conclusions: Limitations </a:t>
            </a:r>
            <a:endParaRPr lang="en-US" dirty="0"/>
          </a:p>
        </p:txBody>
      </p:sp>
      <p:sp>
        <p:nvSpPr>
          <p:cNvPr id="3" name="Content Placeholder 2"/>
          <p:cNvSpPr>
            <a:spLocks noGrp="1"/>
          </p:cNvSpPr>
          <p:nvPr>
            <p:ph idx="1"/>
          </p:nvPr>
        </p:nvSpPr>
        <p:spPr/>
        <p:txBody>
          <a:bodyPr/>
          <a:lstStyle/>
          <a:p>
            <a:r>
              <a:rPr lang="en-US" dirty="0" smtClean="0"/>
              <a:t>Not a good female to male ratio.</a:t>
            </a:r>
          </a:p>
          <a:p>
            <a:r>
              <a:rPr lang="en-US" dirty="0" smtClean="0"/>
              <a:t>More participants may have made one of the results statistically significant.</a:t>
            </a:r>
          </a:p>
          <a:p>
            <a:r>
              <a:rPr lang="en-US" dirty="0" smtClean="0"/>
              <a:t>Participants were all college students.</a:t>
            </a:r>
          </a:p>
          <a:p>
            <a:pPr>
              <a:buNone/>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Conclusions: Generalizations</a:t>
            </a:r>
            <a:endParaRPr lang="en-US" dirty="0"/>
          </a:p>
        </p:txBody>
      </p:sp>
      <p:sp>
        <p:nvSpPr>
          <p:cNvPr id="3" name="Content Placeholder 2"/>
          <p:cNvSpPr>
            <a:spLocks noGrp="1"/>
          </p:cNvSpPr>
          <p:nvPr>
            <p:ph idx="1"/>
          </p:nvPr>
        </p:nvSpPr>
        <p:spPr/>
        <p:txBody>
          <a:bodyPr/>
          <a:lstStyle/>
          <a:p>
            <a:r>
              <a:rPr lang="en-US" dirty="0" smtClean="0"/>
              <a:t>We could not generalize our research to visual displays outside of this specific context. Our research used very grotesque photographs and a very controversial  case, which may have changed our results. Thus, future research using a more neutral photograph could not be generalized to the research we conducted.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Conclusion: Suggestions for future research</a:t>
            </a:r>
            <a:endParaRPr lang="en-US" dirty="0"/>
          </a:p>
        </p:txBody>
      </p:sp>
      <p:sp>
        <p:nvSpPr>
          <p:cNvPr id="3" name="Content Placeholder 2"/>
          <p:cNvSpPr>
            <a:spLocks noGrp="1"/>
          </p:cNvSpPr>
          <p:nvPr>
            <p:ph idx="1"/>
          </p:nvPr>
        </p:nvSpPr>
        <p:spPr/>
        <p:txBody>
          <a:bodyPr>
            <a:normAutofit/>
          </a:bodyPr>
          <a:lstStyle/>
          <a:p>
            <a:pPr lvl="1">
              <a:buFont typeface="Wingdings" charset="2"/>
              <a:buChar char=""/>
            </a:pPr>
            <a:r>
              <a:rPr lang="en-US" dirty="0" smtClean="0"/>
              <a:t> Try different kinds of visual enhancements:</a:t>
            </a:r>
          </a:p>
          <a:p>
            <a:pPr lvl="2">
              <a:buFont typeface="Wingdings 2" pitchFamily="18" charset="2"/>
              <a:buChar char=""/>
            </a:pPr>
            <a:r>
              <a:rPr lang="en-US" dirty="0" smtClean="0"/>
              <a:t>Changing the size of the picture</a:t>
            </a:r>
          </a:p>
          <a:p>
            <a:pPr lvl="2">
              <a:buFont typeface="Wingdings 2" pitchFamily="18" charset="2"/>
              <a:buChar char=""/>
            </a:pPr>
            <a:r>
              <a:rPr lang="en-US" dirty="0" smtClean="0"/>
              <a:t>Manipulating the color so only one important    color stands out such as red. </a:t>
            </a:r>
          </a:p>
          <a:p>
            <a:pPr lvl="1">
              <a:buFont typeface="Wingdings" charset="2"/>
              <a:buChar char=""/>
            </a:pPr>
            <a:r>
              <a:rPr lang="en-US" dirty="0" smtClean="0"/>
              <a:t>Use more of a neutral photo.</a:t>
            </a:r>
          </a:p>
          <a:p>
            <a:pPr lvl="1">
              <a:buFont typeface="Wingdings" charset="2"/>
              <a:buChar char=""/>
            </a:pPr>
            <a:r>
              <a:rPr lang="en-US" dirty="0" smtClean="0"/>
              <a:t> Use a less controversial case.</a:t>
            </a:r>
          </a:p>
          <a:p>
            <a:pPr lvl="1">
              <a:buFont typeface="Wingdings" charset="2"/>
              <a:buChar char=""/>
            </a:pPr>
            <a:r>
              <a:rPr lang="en-US" dirty="0" smtClean="0"/>
              <a:t> Utilize a wider variety and larger number of  	participants.</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
            <a:ext cx="8229600" cy="1399032"/>
          </a:xfrm>
        </p:spPr>
        <p:txBody>
          <a:bodyPr/>
          <a:lstStyle/>
          <a:p>
            <a:r>
              <a:rPr lang="en-US" dirty="0" smtClean="0"/>
              <a:t>References</a:t>
            </a:r>
            <a:endParaRPr lang="en-US" dirty="0"/>
          </a:p>
        </p:txBody>
      </p:sp>
      <p:sp>
        <p:nvSpPr>
          <p:cNvPr id="3" name="Content Placeholder 2"/>
          <p:cNvSpPr>
            <a:spLocks noGrp="1"/>
          </p:cNvSpPr>
          <p:nvPr>
            <p:ph idx="1"/>
          </p:nvPr>
        </p:nvSpPr>
        <p:spPr>
          <a:xfrm>
            <a:off x="457200" y="1447800"/>
            <a:ext cx="8229600" cy="5007008"/>
          </a:xfrm>
        </p:spPr>
        <p:txBody>
          <a:bodyPr>
            <a:normAutofit fontScale="70000" lnSpcReduction="20000"/>
          </a:bodyPr>
          <a:lstStyle/>
          <a:p>
            <a:r>
              <a:rPr lang="en-US" sz="3200" dirty="0" err="1" smtClean="0"/>
              <a:t>Busselle</a:t>
            </a:r>
            <a:r>
              <a:rPr lang="en-US" sz="3200" dirty="0" smtClean="0"/>
              <a:t>, R., &amp; </a:t>
            </a:r>
            <a:r>
              <a:rPr lang="en-US" sz="3200" dirty="0" err="1" smtClean="0"/>
              <a:t>Bilandzic</a:t>
            </a:r>
            <a:r>
              <a:rPr lang="en-US" sz="3200" dirty="0" smtClean="0"/>
              <a:t>, H. (2008). </a:t>
            </a:r>
            <a:r>
              <a:rPr lang="en-US" sz="3200" dirty="0" err="1" smtClean="0"/>
              <a:t>Fictionality</a:t>
            </a:r>
            <a:r>
              <a:rPr lang="en-US" sz="3200" dirty="0" smtClean="0"/>
              <a:t> and Perceived Realism in Experiencing Stories: A Model of Narrative Comprehension and Engagement. </a:t>
            </a:r>
            <a:r>
              <a:rPr lang="en-US" sz="3200" i="1" dirty="0" smtClean="0"/>
              <a:t>International Communication Association</a:t>
            </a:r>
            <a:r>
              <a:rPr lang="en-US" sz="3200" dirty="0" smtClean="0"/>
              <a:t>. 255-280. </a:t>
            </a:r>
          </a:p>
          <a:p>
            <a:pPr>
              <a:buNone/>
            </a:pPr>
            <a:endParaRPr lang="en-US" sz="3200" dirty="0" smtClean="0"/>
          </a:p>
          <a:p>
            <a:r>
              <a:rPr lang="en-US" sz="3200" dirty="0" err="1" smtClean="0"/>
              <a:t>Feigenson</a:t>
            </a:r>
            <a:r>
              <a:rPr lang="en-US" sz="3200" dirty="0" smtClean="0"/>
              <a:t>, N., &amp; Dunn, M. (2004). New Visual Technologies in Court: Directions for Research. </a:t>
            </a:r>
            <a:r>
              <a:rPr lang="en-US" sz="3200" i="1" dirty="0" smtClean="0"/>
              <a:t>Journal of Law and Human Behavior</a:t>
            </a:r>
            <a:r>
              <a:rPr lang="en-US" sz="3200" dirty="0" smtClean="0"/>
              <a:t>. 27(1), 109-126. </a:t>
            </a:r>
          </a:p>
          <a:p>
            <a:pPr>
              <a:buNone/>
            </a:pPr>
            <a:endParaRPr lang="en-US" sz="3200" dirty="0" smtClean="0"/>
          </a:p>
          <a:p>
            <a:r>
              <a:rPr lang="en-US" sz="3200" dirty="0" smtClean="0"/>
              <a:t>Fiedler, B. (2004). Are Your Eyes Deceiving You?: The Evidentiary Crisis Regarding the Admissibility of Computer Generated Evidence. </a:t>
            </a:r>
            <a:r>
              <a:rPr lang="en-US" sz="3200" i="1" dirty="0" smtClean="0"/>
              <a:t>New York Law School Law Review</a:t>
            </a:r>
            <a:r>
              <a:rPr lang="en-US" sz="3200" dirty="0" smtClean="0"/>
              <a:t>. 48, 295-321.</a:t>
            </a:r>
            <a:r>
              <a:rPr lang="en-US" sz="3200" i="1" dirty="0" smtClean="0"/>
              <a:t> </a:t>
            </a:r>
            <a:endParaRPr lang="en-US" sz="3200" dirty="0" smtClean="0"/>
          </a:p>
          <a:p>
            <a:endParaRPr lang="en-US" sz="3200" dirty="0" smtClean="0"/>
          </a:p>
          <a:p>
            <a:r>
              <a:rPr lang="en-US" sz="3200" dirty="0" smtClean="0"/>
              <a:t>Golan, T. (2008). Visual Images in the Courtroom: a Historical Perspective. </a:t>
            </a:r>
            <a:r>
              <a:rPr lang="en-US" sz="3200" i="1" dirty="0" smtClean="0"/>
              <a:t>Parallax</a:t>
            </a:r>
            <a:r>
              <a:rPr lang="en-US" sz="3200" dirty="0" smtClean="0"/>
              <a:t>. 14(4), 77-89.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2362200"/>
            <a:ext cx="4343400" cy="3276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t>Visual images have started to dominate the court room, giving contending parties even more powerful ways of visualizing their claims in courts.</a:t>
            </a:r>
          </a:p>
          <a:p>
            <a:endParaRPr lang="en-US" dirty="0" smtClean="0"/>
          </a:p>
          <a:p>
            <a:r>
              <a:rPr lang="en-US" dirty="0" smtClean="0"/>
              <a:t>Photographs are very different from other visual displays. They record details more accurately and communicate ideas more efficiently than other verbal testimony</a:t>
            </a:r>
            <a:r>
              <a:rPr lang="en-US" dirty="0" smtClean="0">
                <a:solidFill>
                  <a:srgbClr val="FF0000"/>
                </a:solidFill>
              </a:rPr>
              <a:t> </a:t>
            </a:r>
            <a:r>
              <a:rPr lang="en-US" dirty="0" smtClean="0"/>
              <a:t>or visual images. </a:t>
            </a:r>
          </a:p>
        </p:txBody>
      </p:sp>
      <p:sp>
        <p:nvSpPr>
          <p:cNvPr id="2" name="Title 1"/>
          <p:cNvSpPr>
            <a:spLocks noGrp="1"/>
          </p:cNvSpPr>
          <p:nvPr>
            <p:ph type="title"/>
          </p:nvPr>
        </p:nvSpPr>
        <p:spPr/>
        <p:txBody>
          <a:bodyPr>
            <a:normAutofit/>
          </a:bodyPr>
          <a:lstStyle/>
          <a:p>
            <a:r>
              <a:rPr lang="en-US" sz="3600" dirty="0" smtClean="0"/>
              <a:t>Background to the Investigation</a:t>
            </a:r>
            <a:endParaRPr lang="en-US" sz="3600" dirty="0"/>
          </a:p>
        </p:txBody>
      </p:sp>
      <p:sp>
        <p:nvSpPr>
          <p:cNvPr id="3" name="Content Placeholder 2"/>
          <p:cNvSpPr>
            <a:spLocks noGrp="1"/>
          </p:cNvSpPr>
          <p:nvPr>
            <p:ph idx="1"/>
          </p:nvPr>
        </p:nvSpPr>
        <p:spPr>
          <a:xfrm>
            <a:off x="5715000" y="3124200"/>
            <a:ext cx="2743200" cy="663608"/>
          </a:xfrm>
        </p:spPr>
        <p:txBody>
          <a:bodyPr>
            <a:normAutofit/>
          </a:bodyPr>
          <a:lstStyle/>
          <a:p>
            <a:endParaRPr lang="en-US" dirty="0"/>
          </a:p>
        </p:txBody>
      </p:sp>
      <p:sp>
        <p:nvSpPr>
          <p:cNvPr id="4" name="Left Arrow 3">
            <a:hlinkClick r:id="rId2" action="ppaction://hlinksldjump"/>
          </p:cNvPr>
          <p:cNvSpPr/>
          <p:nvPr/>
        </p:nvSpPr>
        <p:spPr>
          <a:xfrm>
            <a:off x="8229600" y="6172200"/>
            <a:ext cx="4572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90600" y="1600200"/>
            <a:ext cx="2514600" cy="461665"/>
          </a:xfrm>
          <a:prstGeom prst="rect">
            <a:avLst/>
          </a:prstGeom>
        </p:spPr>
        <p:txBody>
          <a:bodyPr wrap="square">
            <a:spAutoFit/>
          </a:bodyPr>
          <a:lstStyle/>
          <a:p>
            <a:pPr>
              <a:buNone/>
            </a:pPr>
            <a:r>
              <a:rPr lang="en-US" sz="2400" b="1" dirty="0" smtClean="0"/>
              <a:t>Golan (2008)</a:t>
            </a:r>
          </a:p>
        </p:txBody>
      </p:sp>
      <p:sp>
        <p:nvSpPr>
          <p:cNvPr id="8" name="Right Arrow 7"/>
          <p:cNvSpPr/>
          <p:nvPr/>
        </p:nvSpPr>
        <p:spPr>
          <a:xfrm>
            <a:off x="4648200" y="3352800"/>
            <a:ext cx="685800" cy="6096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Rectangle 8"/>
          <p:cNvSpPr/>
          <p:nvPr/>
        </p:nvSpPr>
        <p:spPr>
          <a:xfrm>
            <a:off x="5410200" y="2438400"/>
            <a:ext cx="3505200" cy="2971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1"/>
            <a:r>
              <a:rPr lang="en-US" dirty="0" smtClean="0"/>
              <a:t>This article gave us the idea to use a photograph in our study instead of another visual display, such as a cartoon, drawing, or sketch. The research explained that photographs have a greater visual impact.</a:t>
            </a:r>
          </a:p>
          <a:p>
            <a:endParaRPr lang="en-US" dirty="0"/>
          </a:p>
        </p:txBody>
      </p:sp>
      <p:sp>
        <p:nvSpPr>
          <p:cNvPr id="10" name="Rectangle 9"/>
          <p:cNvSpPr/>
          <p:nvPr/>
        </p:nvSpPr>
        <p:spPr>
          <a:xfrm>
            <a:off x="5181600" y="1600200"/>
            <a:ext cx="3962400" cy="461665"/>
          </a:xfrm>
          <a:prstGeom prst="rect">
            <a:avLst/>
          </a:prstGeom>
        </p:spPr>
        <p:txBody>
          <a:bodyPr wrap="square">
            <a:spAutoFit/>
          </a:bodyPr>
          <a:lstStyle/>
          <a:p>
            <a:pPr>
              <a:buNone/>
            </a:pPr>
            <a:r>
              <a:rPr lang="en-US" sz="2400" b="1" dirty="0" smtClean="0"/>
              <a:t>Relation to our Research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Background to the Investigation</a:t>
            </a:r>
            <a:endParaRPr lang="en-US" sz="3600" dirty="0"/>
          </a:p>
        </p:txBody>
      </p:sp>
      <p:sp>
        <p:nvSpPr>
          <p:cNvPr id="4" name="Left Arrow 3">
            <a:hlinkClick r:id="rId2" action="ppaction://hlinksldjump"/>
          </p:cNvPr>
          <p:cNvSpPr/>
          <p:nvPr/>
        </p:nvSpPr>
        <p:spPr>
          <a:xfrm>
            <a:off x="8229600" y="6172200"/>
            <a:ext cx="4572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2209800"/>
            <a:ext cx="2971800" cy="3962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Arial" pitchFamily="34" charset="0"/>
              <a:buChar char="•"/>
            </a:pPr>
            <a:r>
              <a:rPr lang="en-US" dirty="0" smtClean="0"/>
              <a:t>Color can improve a jury’s recognition. </a:t>
            </a:r>
          </a:p>
          <a:p>
            <a:r>
              <a:rPr lang="en-US" dirty="0" smtClean="0"/>
              <a:t>High contrast colors can cause juries to pay more attention to a particular visual display.</a:t>
            </a:r>
          </a:p>
          <a:p>
            <a:pPr>
              <a:buFont typeface="Arial" pitchFamily="34" charset="0"/>
              <a:buChar char="•"/>
            </a:pPr>
            <a:r>
              <a:rPr lang="en-US" dirty="0" smtClean="0"/>
              <a:t>Certain combinations of colors can improve a message or convey a false message.</a:t>
            </a:r>
          </a:p>
          <a:p>
            <a:pPr>
              <a:buFont typeface="Arial" pitchFamily="34" charset="0"/>
              <a:buChar char="•"/>
            </a:pPr>
            <a:r>
              <a:rPr lang="en-US" dirty="0" smtClean="0"/>
              <a:t>Color can also help the jury understand or remember the visual display better.</a:t>
            </a:r>
          </a:p>
        </p:txBody>
      </p:sp>
      <p:sp>
        <p:nvSpPr>
          <p:cNvPr id="6" name="Rectangle 5"/>
          <p:cNvSpPr/>
          <p:nvPr/>
        </p:nvSpPr>
        <p:spPr>
          <a:xfrm>
            <a:off x="533400" y="1600200"/>
            <a:ext cx="2188420" cy="461665"/>
          </a:xfrm>
          <a:prstGeom prst="rect">
            <a:avLst/>
          </a:prstGeom>
        </p:spPr>
        <p:txBody>
          <a:bodyPr wrap="none">
            <a:spAutoFit/>
          </a:bodyPr>
          <a:lstStyle/>
          <a:p>
            <a:pPr>
              <a:buNone/>
            </a:pPr>
            <a:r>
              <a:rPr lang="en-US" sz="2400" b="1" dirty="0" smtClean="0"/>
              <a:t>Fiedler (2004)</a:t>
            </a:r>
          </a:p>
        </p:txBody>
      </p:sp>
      <p:sp>
        <p:nvSpPr>
          <p:cNvPr id="7" name="Rectangle 6"/>
          <p:cNvSpPr/>
          <p:nvPr/>
        </p:nvSpPr>
        <p:spPr>
          <a:xfrm>
            <a:off x="3810000" y="2438400"/>
            <a:ext cx="2133600" cy="3124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smtClean="0"/>
              <a:t>This article proved to us that color would be a very effective aspect to manipulate in our visual display for our research.</a:t>
            </a:r>
          </a:p>
          <a:p>
            <a:endParaRPr lang="en-US" dirty="0"/>
          </a:p>
        </p:txBody>
      </p:sp>
      <p:sp>
        <p:nvSpPr>
          <p:cNvPr id="8" name="Rectangle 7"/>
          <p:cNvSpPr/>
          <p:nvPr/>
        </p:nvSpPr>
        <p:spPr>
          <a:xfrm>
            <a:off x="6553200" y="2362200"/>
            <a:ext cx="2133600" cy="3429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t>This information lead us to our hypotheses that a color visual display will be more influential than a black &amp; white visual display. This is especially true for high contrast colors</a:t>
            </a:r>
          </a:p>
        </p:txBody>
      </p:sp>
      <p:sp>
        <p:nvSpPr>
          <p:cNvPr id="9" name="Right Arrow 8"/>
          <p:cNvSpPr/>
          <p:nvPr/>
        </p:nvSpPr>
        <p:spPr>
          <a:xfrm>
            <a:off x="3276600" y="3657600"/>
            <a:ext cx="457200" cy="381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Right Arrow 9"/>
          <p:cNvSpPr/>
          <p:nvPr/>
        </p:nvSpPr>
        <p:spPr>
          <a:xfrm>
            <a:off x="6019800" y="3657600"/>
            <a:ext cx="457200" cy="381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05600" y="1676400"/>
            <a:ext cx="2438400" cy="707886"/>
          </a:xfrm>
          <a:prstGeom prst="rect">
            <a:avLst/>
          </a:prstGeom>
        </p:spPr>
        <p:txBody>
          <a:bodyPr wrap="square">
            <a:spAutoFit/>
          </a:bodyPr>
          <a:lstStyle/>
          <a:p>
            <a:pPr>
              <a:buNone/>
            </a:pPr>
            <a:r>
              <a:rPr lang="en-US" sz="2000" b="1" dirty="0" smtClean="0"/>
              <a:t>Relation to our Hypotheses </a:t>
            </a:r>
          </a:p>
        </p:txBody>
      </p:sp>
      <p:sp>
        <p:nvSpPr>
          <p:cNvPr id="12" name="Rectangle 11"/>
          <p:cNvSpPr/>
          <p:nvPr/>
        </p:nvSpPr>
        <p:spPr>
          <a:xfrm>
            <a:off x="3886200" y="1676400"/>
            <a:ext cx="1828800" cy="707886"/>
          </a:xfrm>
          <a:prstGeom prst="rect">
            <a:avLst/>
          </a:prstGeom>
        </p:spPr>
        <p:txBody>
          <a:bodyPr wrap="square">
            <a:spAutoFit/>
          </a:bodyPr>
          <a:lstStyle/>
          <a:p>
            <a:pPr>
              <a:buNone/>
            </a:pPr>
            <a:r>
              <a:rPr lang="en-US" sz="2000" b="1" dirty="0" smtClean="0"/>
              <a:t>Relation to our Research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Background to the Investigation</a:t>
            </a:r>
            <a:endParaRPr lang="en-US" sz="3600" dirty="0"/>
          </a:p>
        </p:txBody>
      </p:sp>
      <p:sp>
        <p:nvSpPr>
          <p:cNvPr id="4" name="Left Arrow 3">
            <a:hlinkClick r:id="rId2" action="ppaction://hlinksldjump"/>
          </p:cNvPr>
          <p:cNvSpPr/>
          <p:nvPr/>
        </p:nvSpPr>
        <p:spPr>
          <a:xfrm rot="10800000">
            <a:off x="8229600" y="6172200"/>
            <a:ext cx="4572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 y="2057400"/>
            <a:ext cx="3505200" cy="3886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buFont typeface="Arial" pitchFamily="34" charset="0"/>
              <a:buChar char="•"/>
            </a:pPr>
            <a:r>
              <a:rPr lang="en-US" dirty="0" smtClean="0"/>
              <a:t>A simple effect study is a study that only manipulates one aspect or variable in the research. </a:t>
            </a:r>
          </a:p>
          <a:p>
            <a:pPr>
              <a:buFont typeface="Arial" pitchFamily="34" charset="0"/>
              <a:buChar char="•"/>
            </a:pPr>
            <a:r>
              <a:rPr lang="en-US" dirty="0" smtClean="0"/>
              <a:t>It is wise to only manipulate one aspect of a visual display in litigation cases, because If you manipulate a visual display too much it can lead to many legal problems and a judge can rule out the image.  </a:t>
            </a:r>
          </a:p>
        </p:txBody>
      </p:sp>
      <p:sp>
        <p:nvSpPr>
          <p:cNvPr id="6" name="Rectangle 5"/>
          <p:cNvSpPr/>
          <p:nvPr/>
        </p:nvSpPr>
        <p:spPr>
          <a:xfrm>
            <a:off x="5181600" y="2057400"/>
            <a:ext cx="3429000" cy="3886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buFont typeface="Arial" pitchFamily="34" charset="0"/>
              <a:buChar char="•"/>
            </a:pPr>
            <a:r>
              <a:rPr lang="en-US" dirty="0" smtClean="0"/>
              <a:t>In our research we conducted a simple effects study by manipulating only one aspect of the visual display that we choose. The aspect that we manipulated was color.</a:t>
            </a:r>
          </a:p>
          <a:p>
            <a:pPr>
              <a:buFont typeface="Arial" pitchFamily="34" charset="0"/>
              <a:buChar char="•"/>
            </a:pPr>
            <a:r>
              <a:rPr lang="en-US" dirty="0" smtClean="0"/>
              <a:t> We chose to only  manipulate the color of our image  because we did not want our visual display to be excessively  manipulative, so it could be used in a litigation case. </a:t>
            </a:r>
            <a:endParaRPr lang="en-US" dirty="0">
              <a:solidFill>
                <a:srgbClr val="FF0000"/>
              </a:solidFill>
            </a:endParaRPr>
          </a:p>
        </p:txBody>
      </p:sp>
      <p:sp>
        <p:nvSpPr>
          <p:cNvPr id="7" name="Rectangle 6"/>
          <p:cNvSpPr/>
          <p:nvPr/>
        </p:nvSpPr>
        <p:spPr>
          <a:xfrm>
            <a:off x="533400" y="1524000"/>
            <a:ext cx="3254417" cy="400110"/>
          </a:xfrm>
          <a:prstGeom prst="rect">
            <a:avLst/>
          </a:prstGeom>
        </p:spPr>
        <p:txBody>
          <a:bodyPr wrap="none">
            <a:spAutoFit/>
          </a:bodyPr>
          <a:lstStyle/>
          <a:p>
            <a:pPr>
              <a:buNone/>
            </a:pPr>
            <a:r>
              <a:rPr lang="en-US" sz="2000" b="1" dirty="0" err="1" smtClean="0"/>
              <a:t>Feigenson</a:t>
            </a:r>
            <a:r>
              <a:rPr lang="en-US" sz="2000" b="1" dirty="0" smtClean="0"/>
              <a:t> &amp; Dunn (2003)</a:t>
            </a:r>
          </a:p>
        </p:txBody>
      </p:sp>
      <p:sp>
        <p:nvSpPr>
          <p:cNvPr id="8" name="Rectangle 7"/>
          <p:cNvSpPr/>
          <p:nvPr/>
        </p:nvSpPr>
        <p:spPr>
          <a:xfrm>
            <a:off x="5334000" y="1524000"/>
            <a:ext cx="3268844" cy="400110"/>
          </a:xfrm>
          <a:prstGeom prst="rect">
            <a:avLst/>
          </a:prstGeom>
        </p:spPr>
        <p:txBody>
          <a:bodyPr wrap="none">
            <a:spAutoFit/>
          </a:bodyPr>
          <a:lstStyle/>
          <a:p>
            <a:pPr>
              <a:buNone/>
            </a:pPr>
            <a:r>
              <a:rPr lang="en-US" sz="2000" b="1" dirty="0" smtClean="0"/>
              <a:t>Relation to our Research </a:t>
            </a:r>
          </a:p>
        </p:txBody>
      </p:sp>
      <p:sp>
        <p:nvSpPr>
          <p:cNvPr id="9" name="Right Arrow 8"/>
          <p:cNvSpPr/>
          <p:nvPr/>
        </p:nvSpPr>
        <p:spPr>
          <a:xfrm>
            <a:off x="4038600" y="3505200"/>
            <a:ext cx="838200" cy="5334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lstStyle/>
          <a:p>
            <a:r>
              <a:rPr lang="en-US" dirty="0" smtClean="0"/>
              <a:t>Hypothesis &amp; Predictions</a:t>
            </a:r>
            <a:endParaRPr lang="en-US" dirty="0"/>
          </a:p>
        </p:txBody>
      </p:sp>
      <p:sp>
        <p:nvSpPr>
          <p:cNvPr id="7" name="Rounded Rectangle 6"/>
          <p:cNvSpPr/>
          <p:nvPr/>
        </p:nvSpPr>
        <p:spPr>
          <a:xfrm>
            <a:off x="5334000" y="3429000"/>
            <a:ext cx="3581400" cy="1524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578358" indent="-514350" algn="ctr"/>
            <a:r>
              <a:rPr lang="en-US" dirty="0" smtClean="0"/>
              <a:t>An individual’s decisions will</a:t>
            </a:r>
          </a:p>
          <a:p>
            <a:pPr marL="578358" indent="-514350" algn="ctr"/>
            <a:r>
              <a:rPr lang="en-US" dirty="0" smtClean="0"/>
              <a:t>be more influenced by a</a:t>
            </a:r>
          </a:p>
          <a:p>
            <a:pPr marL="578358" indent="-514350" algn="ctr"/>
            <a:r>
              <a:rPr lang="en-US" dirty="0" smtClean="0"/>
              <a:t>digitally enhanced  photo</a:t>
            </a:r>
          </a:p>
          <a:p>
            <a:pPr marL="578358" indent="-514350" algn="ctr"/>
            <a:r>
              <a:rPr lang="en-US" dirty="0" smtClean="0"/>
              <a:t>rather than a black &amp; white </a:t>
            </a:r>
          </a:p>
          <a:p>
            <a:pPr marL="578358" indent="-514350" algn="ctr"/>
            <a:r>
              <a:rPr lang="en-US" dirty="0" smtClean="0"/>
              <a:t>or regularly colored photo. </a:t>
            </a:r>
          </a:p>
        </p:txBody>
      </p:sp>
      <p:sp>
        <p:nvSpPr>
          <p:cNvPr id="8" name="Rounded Rectangle 7"/>
          <p:cNvSpPr/>
          <p:nvPr/>
        </p:nvSpPr>
        <p:spPr>
          <a:xfrm>
            <a:off x="5334000" y="5181600"/>
            <a:ext cx="3581400" cy="1524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578358" indent="-514350"/>
            <a:r>
              <a:rPr lang="en-US" dirty="0" smtClean="0"/>
              <a:t>A regularly colored photo </a:t>
            </a:r>
          </a:p>
          <a:p>
            <a:pPr marL="578358" indent="-514350"/>
            <a:r>
              <a:rPr lang="en-US" dirty="0" smtClean="0"/>
              <a:t>will influence an individual’s</a:t>
            </a:r>
          </a:p>
          <a:p>
            <a:pPr marL="578358" indent="-514350"/>
            <a:r>
              <a:rPr lang="en-US" dirty="0" smtClean="0"/>
              <a:t>decision and have a greater</a:t>
            </a:r>
          </a:p>
          <a:p>
            <a:pPr marL="578358" indent="-514350"/>
            <a:r>
              <a:rPr lang="en-US" dirty="0" smtClean="0"/>
              <a:t>impact on that decision</a:t>
            </a:r>
          </a:p>
          <a:p>
            <a:pPr marL="578358" indent="-514350"/>
            <a:r>
              <a:rPr lang="en-US" dirty="0" smtClean="0"/>
              <a:t>than a black &amp; white photo.</a:t>
            </a:r>
          </a:p>
        </p:txBody>
      </p:sp>
      <p:cxnSp>
        <p:nvCxnSpPr>
          <p:cNvPr id="11" name="Straight Arrow Connector 10"/>
          <p:cNvCxnSpPr/>
          <p:nvPr/>
        </p:nvCxnSpPr>
        <p:spPr>
          <a:xfrm>
            <a:off x="3886200" y="2514600"/>
            <a:ext cx="1066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3886200" y="4114800"/>
            <a:ext cx="1066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3848100" y="5942012"/>
            <a:ext cx="11430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5" name="Rectangle 24"/>
          <p:cNvSpPr/>
          <p:nvPr/>
        </p:nvSpPr>
        <p:spPr>
          <a:xfrm>
            <a:off x="304800" y="2133600"/>
            <a:ext cx="3352800" cy="441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buFont typeface="Arial" pitchFamily="34" charset="0"/>
              <a:buChar char="•"/>
            </a:pPr>
            <a:r>
              <a:rPr lang="en-US" sz="2000" dirty="0" smtClean="0"/>
              <a:t>Color can improve a jury’s recognition. </a:t>
            </a:r>
          </a:p>
          <a:p>
            <a:r>
              <a:rPr lang="en-US" sz="2000" dirty="0" smtClean="0"/>
              <a:t>High contrast colors can cause juries to pay more attention to a particular visual display.</a:t>
            </a:r>
          </a:p>
          <a:p>
            <a:pPr>
              <a:buFont typeface="Arial" pitchFamily="34" charset="0"/>
              <a:buChar char="•"/>
            </a:pPr>
            <a:r>
              <a:rPr lang="en-US" sz="2000" dirty="0" smtClean="0"/>
              <a:t>Certain combinations of colors can improve a message or convey a false message.</a:t>
            </a:r>
          </a:p>
          <a:p>
            <a:pPr>
              <a:buFont typeface="Arial" pitchFamily="34" charset="0"/>
              <a:buChar char="•"/>
            </a:pPr>
            <a:r>
              <a:rPr lang="en-US" sz="2000" dirty="0" smtClean="0"/>
              <a:t>Color can also help the jury understand or remember the visual display better.</a:t>
            </a:r>
          </a:p>
        </p:txBody>
      </p:sp>
      <p:sp>
        <p:nvSpPr>
          <p:cNvPr id="26" name="TextBox 25"/>
          <p:cNvSpPr txBox="1"/>
          <p:nvPr/>
        </p:nvSpPr>
        <p:spPr>
          <a:xfrm>
            <a:off x="419100" y="1371600"/>
            <a:ext cx="3124200" cy="646331"/>
          </a:xfrm>
          <a:prstGeom prst="rect">
            <a:avLst/>
          </a:prstGeom>
          <a:noFill/>
        </p:spPr>
        <p:txBody>
          <a:bodyPr wrap="square" rtlCol="0">
            <a:spAutoFit/>
          </a:bodyPr>
          <a:lstStyle/>
          <a:p>
            <a:pPr algn="ctr"/>
            <a:r>
              <a:rPr lang="en-US" sz="3600" dirty="0" smtClean="0"/>
              <a:t>Fiedler (2004)</a:t>
            </a:r>
            <a:endParaRPr lang="en-US" sz="3600" dirty="0"/>
          </a:p>
        </p:txBody>
      </p:sp>
      <p:sp>
        <p:nvSpPr>
          <p:cNvPr id="19" name="Rounded Rectangle 18"/>
          <p:cNvSpPr/>
          <p:nvPr/>
        </p:nvSpPr>
        <p:spPr>
          <a:xfrm>
            <a:off x="5334000" y="1447800"/>
            <a:ext cx="3581400" cy="1752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578358" indent="-514350" algn="ctr"/>
            <a:r>
              <a:rPr lang="en-US" sz="1600" dirty="0" smtClean="0"/>
              <a:t>A digitally enhanced photo will</a:t>
            </a:r>
          </a:p>
          <a:p>
            <a:pPr marL="578358" indent="-514350" algn="ctr"/>
            <a:r>
              <a:rPr lang="en-US" sz="1600" dirty="0" smtClean="0"/>
              <a:t>influence an individual’s</a:t>
            </a:r>
          </a:p>
          <a:p>
            <a:pPr marL="578358" indent="-514350" algn="ctr"/>
            <a:r>
              <a:rPr lang="en-US" sz="1600" dirty="0" smtClean="0"/>
              <a:t>decision in a court case more </a:t>
            </a:r>
          </a:p>
          <a:p>
            <a:pPr marL="578358" indent="-514350" algn="ctr"/>
            <a:r>
              <a:rPr lang="en-US" sz="1600" dirty="0" smtClean="0"/>
              <a:t>than a black &amp; white photo,</a:t>
            </a:r>
          </a:p>
          <a:p>
            <a:pPr marL="578358" indent="-514350" algn="ctr"/>
            <a:r>
              <a:rPr lang="en-US" sz="1600" dirty="0" smtClean="0"/>
              <a:t> and a regularly colored photo in favor of the victim.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Designs </a:t>
            </a:r>
            <a:endParaRPr lang="en-US" dirty="0"/>
          </a:p>
        </p:txBody>
      </p:sp>
      <p:graphicFrame>
        <p:nvGraphicFramePr>
          <p:cNvPr id="6" name="Content Placeholder 5"/>
          <p:cNvGraphicFramePr>
            <a:graphicFrameLocks noGrp="1"/>
          </p:cNvGraphicFramePr>
          <p:nvPr>
            <p:ph idx="1"/>
          </p:nvPr>
        </p:nvGraphicFramePr>
        <p:xfrm>
          <a:off x="990600" y="2209800"/>
          <a:ext cx="7239000" cy="1844130"/>
        </p:xfrm>
        <a:graphic>
          <a:graphicData uri="http://schemas.openxmlformats.org/drawingml/2006/table">
            <a:tbl>
              <a:tblPr firstRow="1" bandRow="1">
                <a:tableStyleId>{5C22544A-7EE6-4342-B048-85BDC9FD1C3A}</a:tableStyleId>
              </a:tblPr>
              <a:tblGrid>
                <a:gridCol w="1005417"/>
                <a:gridCol w="1943805"/>
                <a:gridCol w="2144889"/>
                <a:gridCol w="2144889"/>
              </a:tblGrid>
              <a:tr h="563970">
                <a:tc>
                  <a:txBody>
                    <a:bodyPr/>
                    <a:lstStyle/>
                    <a:p>
                      <a:endParaRPr lang="en-US" dirty="0"/>
                    </a:p>
                  </a:txBody>
                  <a:tcPr/>
                </a:tc>
                <a:tc>
                  <a:txBody>
                    <a:bodyPr/>
                    <a:lstStyle/>
                    <a:p>
                      <a:pPr algn="ctr"/>
                      <a:r>
                        <a:rPr lang="en-US" dirty="0" smtClean="0"/>
                        <a:t>Black &amp; White</a:t>
                      </a:r>
                      <a:endParaRPr lang="en-US" dirty="0"/>
                    </a:p>
                  </a:txBody>
                  <a:tcPr/>
                </a:tc>
                <a:tc>
                  <a:txBody>
                    <a:bodyPr/>
                    <a:lstStyle/>
                    <a:p>
                      <a:pPr algn="ctr"/>
                      <a:r>
                        <a:rPr lang="en-US" dirty="0" smtClean="0"/>
                        <a:t>Color</a:t>
                      </a:r>
                      <a:endParaRPr lang="en-US" dirty="0"/>
                    </a:p>
                  </a:txBody>
                  <a:tcPr/>
                </a:tc>
                <a:tc>
                  <a:txBody>
                    <a:bodyPr/>
                    <a:lstStyle/>
                    <a:p>
                      <a:pPr algn="ctr"/>
                      <a:r>
                        <a:rPr lang="en-US" sz="1400" b="1" dirty="0" smtClean="0"/>
                        <a:t>Digitally Enhanced</a:t>
                      </a:r>
                      <a:r>
                        <a:rPr lang="en-US" sz="1400" b="1" baseline="0" dirty="0" smtClean="0"/>
                        <a:t> Color</a:t>
                      </a:r>
                      <a:endParaRPr lang="en-US" sz="1400" b="1" dirty="0"/>
                    </a:p>
                  </a:txBody>
                  <a:tcPr/>
                </a:tc>
              </a:tr>
              <a:tr h="213315">
                <a:tc>
                  <a:txBody>
                    <a:bodyPr/>
                    <a:lstStyle/>
                    <a:p>
                      <a:r>
                        <a:rPr lang="en-US" dirty="0" smtClean="0"/>
                        <a:t>Photo</a:t>
                      </a:r>
                      <a:r>
                        <a:rPr lang="en-US" baseline="0" dirty="0" smtClean="0"/>
                        <a:t> 1</a:t>
                      </a:r>
                      <a:endParaRPr lang="en-US" dirty="0"/>
                    </a:p>
                  </a:txBody>
                  <a:tcPr/>
                </a:tc>
                <a:tc>
                  <a:txBody>
                    <a:bodyPr/>
                    <a:lstStyle/>
                    <a:p>
                      <a:r>
                        <a:rPr lang="en-US" dirty="0" smtClean="0"/>
                        <a:t>10</a:t>
                      </a:r>
                      <a:endParaRPr lang="en-US" dirty="0"/>
                    </a:p>
                  </a:txBody>
                  <a:tcPr/>
                </a:tc>
                <a:tc>
                  <a:txBody>
                    <a:bodyPr/>
                    <a:lstStyle/>
                    <a:p>
                      <a:r>
                        <a:rPr lang="en-US" dirty="0" smtClean="0"/>
                        <a:t>10</a:t>
                      </a:r>
                      <a:endParaRPr lang="en-US" dirty="0"/>
                    </a:p>
                  </a:txBody>
                  <a:tcPr/>
                </a:tc>
                <a:tc>
                  <a:txBody>
                    <a:bodyPr/>
                    <a:lstStyle/>
                    <a:p>
                      <a:r>
                        <a:rPr lang="en-US" dirty="0" smtClean="0"/>
                        <a:t>10</a:t>
                      </a:r>
                      <a:endParaRPr lang="en-US" dirty="0"/>
                    </a:p>
                  </a:txBody>
                  <a:tcPr/>
                </a:tc>
              </a:tr>
              <a:tr h="213315">
                <a:tc>
                  <a:txBody>
                    <a:bodyPr/>
                    <a:lstStyle/>
                    <a:p>
                      <a:r>
                        <a:rPr lang="en-US" dirty="0" smtClean="0"/>
                        <a:t>Photo</a:t>
                      </a:r>
                      <a:r>
                        <a:rPr lang="en-US" baseline="0" dirty="0" smtClean="0"/>
                        <a:t> 2</a:t>
                      </a:r>
                      <a:endParaRPr lang="en-US" dirty="0"/>
                    </a:p>
                  </a:txBody>
                  <a:tcPr/>
                </a:tc>
                <a:tc>
                  <a:txBody>
                    <a:bodyPr/>
                    <a:lstStyle/>
                    <a:p>
                      <a:r>
                        <a:rPr lang="en-US" dirty="0" smtClean="0"/>
                        <a:t>10</a:t>
                      </a:r>
                      <a:endParaRPr lang="en-US" dirty="0"/>
                    </a:p>
                  </a:txBody>
                  <a:tcPr/>
                </a:tc>
                <a:tc>
                  <a:txBody>
                    <a:bodyPr/>
                    <a:lstStyle/>
                    <a:p>
                      <a:r>
                        <a:rPr lang="en-US" dirty="0" smtClean="0"/>
                        <a:t>10</a:t>
                      </a:r>
                      <a:endParaRPr lang="en-US" dirty="0"/>
                    </a:p>
                  </a:txBody>
                  <a:tcPr/>
                </a:tc>
                <a:tc>
                  <a:txBody>
                    <a:bodyPr/>
                    <a:lstStyle/>
                    <a:p>
                      <a:r>
                        <a:rPr lang="en-US" dirty="0" smtClean="0"/>
                        <a:t>10</a:t>
                      </a:r>
                      <a:endParaRPr lang="en-US"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Materials</a:t>
            </a:r>
            <a:endParaRPr lang="en-US" dirty="0"/>
          </a:p>
        </p:txBody>
      </p:sp>
      <p:sp>
        <p:nvSpPr>
          <p:cNvPr id="3" name="Content Placeholder 2"/>
          <p:cNvSpPr>
            <a:spLocks noGrp="1"/>
          </p:cNvSpPr>
          <p:nvPr>
            <p:ph idx="1"/>
          </p:nvPr>
        </p:nvSpPr>
        <p:spPr/>
        <p:txBody>
          <a:bodyPr>
            <a:normAutofit lnSpcReduction="10000"/>
          </a:bodyPr>
          <a:lstStyle/>
          <a:p>
            <a:r>
              <a:rPr lang="en-US" dirty="0" smtClean="0"/>
              <a:t>Three separate photographs of a victim’s injuries:</a:t>
            </a:r>
          </a:p>
          <a:p>
            <a:pPr lvl="1"/>
            <a:r>
              <a:rPr lang="en-US" dirty="0" smtClean="0">
                <a:hlinkClick r:id="rId2" action="ppaction://hlinksldjump"/>
              </a:rPr>
              <a:t>Black &amp; white</a:t>
            </a:r>
            <a:endParaRPr lang="en-US" dirty="0" smtClean="0"/>
          </a:p>
          <a:p>
            <a:pPr lvl="1"/>
            <a:r>
              <a:rPr lang="en-US" dirty="0" smtClean="0">
                <a:hlinkClick r:id="rId3" action="ppaction://hlinksldjump"/>
              </a:rPr>
              <a:t>Colored</a:t>
            </a:r>
            <a:endParaRPr lang="en-US" dirty="0" smtClean="0"/>
          </a:p>
          <a:p>
            <a:pPr lvl="1"/>
            <a:r>
              <a:rPr lang="en-US" dirty="0" smtClean="0">
                <a:hlinkClick r:id="rId4" action="ppaction://hlinksldjump"/>
              </a:rPr>
              <a:t>Digitally-enhanced colored</a:t>
            </a:r>
            <a:endParaRPr lang="en-US" dirty="0" smtClean="0"/>
          </a:p>
          <a:p>
            <a:r>
              <a:rPr lang="en-US" dirty="0" smtClean="0"/>
              <a:t>Three surveys: </a:t>
            </a:r>
          </a:p>
          <a:p>
            <a:pPr lvl="1"/>
            <a:r>
              <a:rPr lang="en-US" dirty="0" smtClean="0"/>
              <a:t>Demographic questionnaire</a:t>
            </a:r>
          </a:p>
          <a:p>
            <a:pPr lvl="1"/>
            <a:r>
              <a:rPr lang="en-US" dirty="0" smtClean="0"/>
              <a:t>Rating of agreement</a:t>
            </a:r>
          </a:p>
          <a:p>
            <a:pPr lvl="1"/>
            <a:r>
              <a:rPr lang="en-US" dirty="0" smtClean="0"/>
              <a:t>Rating of photograph Influence</a:t>
            </a:r>
          </a:p>
          <a:p>
            <a:r>
              <a:rPr lang="en-US" dirty="0" smtClean="0">
                <a:hlinkClick r:id="rId5" action="ppaction://hlinksldjump"/>
              </a:rPr>
              <a:t>Libeck V. Mc Donald’s case brief</a:t>
            </a:r>
            <a:r>
              <a:rPr lang="en-US" dirty="0" smtClean="0"/>
              <a:t>. </a:t>
            </a:r>
          </a:p>
          <a:p>
            <a:endParaRPr lang="en-US" dirty="0" smtClean="0"/>
          </a:p>
          <a:p>
            <a:endParaRPr lang="en-US" dirty="0" smtClean="0"/>
          </a:p>
        </p:txBody>
      </p:sp>
      <p:sp>
        <p:nvSpPr>
          <p:cNvPr id="4" name="Right Arrow 3">
            <a:hlinkClick r:id="rId6" action="ppaction://hlinksldjump"/>
          </p:cNvPr>
          <p:cNvSpPr/>
          <p:nvPr/>
        </p:nvSpPr>
        <p:spPr>
          <a:xfrm>
            <a:off x="8458200" y="632460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1637</TotalTime>
  <Words>2445</Words>
  <Application>Microsoft Office PowerPoint</Application>
  <PresentationFormat>On-screen Show (4:3)</PresentationFormat>
  <Paragraphs>264</Paragraphs>
  <Slides>37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Century Gothic</vt:lpstr>
      <vt:lpstr>Verdana</vt:lpstr>
      <vt:lpstr>Wingdings</vt:lpstr>
      <vt:lpstr>Wingdings 2</vt:lpstr>
      <vt:lpstr>Verve</vt:lpstr>
      <vt:lpstr>Color’s Effect On Decision Making </vt:lpstr>
      <vt:lpstr>Purpose of the Investigation</vt:lpstr>
      <vt:lpstr>Background to the Investigation: Big Picture</vt:lpstr>
      <vt:lpstr>Background to the Investigation</vt:lpstr>
      <vt:lpstr>Background to the Investigation</vt:lpstr>
      <vt:lpstr>Background to the Investigation</vt:lpstr>
      <vt:lpstr>Hypothesis &amp; Predictions</vt:lpstr>
      <vt:lpstr>Methods: Designs </vt:lpstr>
      <vt:lpstr>Methods: Materials</vt:lpstr>
      <vt:lpstr>Picture: Black &amp; White</vt:lpstr>
      <vt:lpstr>Picture: Colored</vt:lpstr>
      <vt:lpstr>Picture: Digitally-enhanced colored</vt:lpstr>
      <vt:lpstr>Libeck V. McDonald’s Case Brief</vt:lpstr>
      <vt:lpstr>Methods: Materials Survey Questions </vt:lpstr>
      <vt:lpstr>Methods: Materials</vt:lpstr>
      <vt:lpstr>Methods: Materials</vt:lpstr>
      <vt:lpstr>Methods: Materials</vt:lpstr>
      <vt:lpstr>Methods: Subjects</vt:lpstr>
      <vt:lpstr>Methods: Procedure for researchers</vt:lpstr>
      <vt:lpstr>Methods: Procedures for participant's </vt:lpstr>
      <vt:lpstr>Results:  Data Reduction</vt:lpstr>
      <vt:lpstr>Results: Statistics Treatment: F-test Rate of Agreement</vt:lpstr>
      <vt:lpstr>Results: Statistics Post Hoc, Award Strength</vt:lpstr>
      <vt:lpstr>Results: Rates for Award Strength</vt:lpstr>
      <vt:lpstr>Results: Statistics Post Hoc, Photograph Influence</vt:lpstr>
      <vt:lpstr>Results: Photograph Influence</vt:lpstr>
      <vt:lpstr>Discussion</vt:lpstr>
      <vt:lpstr>Interpretation: Hypothesis 1 and 2</vt:lpstr>
      <vt:lpstr>Interpretation: Hypothesis 3</vt:lpstr>
      <vt:lpstr>General Conclusions: Theory</vt:lpstr>
      <vt:lpstr>General Conclusions: Methods</vt:lpstr>
      <vt:lpstr>General Conclusions Methods </vt:lpstr>
      <vt:lpstr>General Conclusions: Results</vt:lpstr>
      <vt:lpstr>General Conclusions: Limitations </vt:lpstr>
      <vt:lpstr>General Conclusions: Generalizations</vt:lpstr>
      <vt:lpstr>General Conclusion: Suggestions for future research</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Color’s Affect On Decision Making</dc:title>
  <dc:creator>natalie.common</dc:creator>
  <cp:lastModifiedBy>Schwartz, Neil</cp:lastModifiedBy>
  <cp:revision>59</cp:revision>
  <cp:lastPrinted>2010-05-06T19:47:46Z</cp:lastPrinted>
  <dcterms:created xsi:type="dcterms:W3CDTF">2010-05-06T20:42:10Z</dcterms:created>
  <dcterms:modified xsi:type="dcterms:W3CDTF">2018-03-22T18:53:55Z</dcterms:modified>
</cp:coreProperties>
</file>